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PPIRibbon" Type="http://schemas.microsoft.com/office/2006/relationships/ui/extensibility" Target="NUL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54" r:id="rId5"/>
  </p:sldMasterIdLst>
  <p:notesMasterIdLst>
    <p:notesMasterId r:id="rId39"/>
  </p:notesMasterIdLst>
  <p:handoutMasterIdLst>
    <p:handoutMasterId r:id="rId40"/>
  </p:handoutMasterIdLst>
  <p:sldIdLst>
    <p:sldId id="256" r:id="rId6"/>
    <p:sldId id="257" r:id="rId7"/>
    <p:sldId id="259" r:id="rId8"/>
    <p:sldId id="260"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2" r:id="rId28"/>
    <p:sldId id="283" r:id="rId29"/>
    <p:sldId id="284" r:id="rId30"/>
    <p:sldId id="285" r:id="rId31"/>
    <p:sldId id="286" r:id="rId32"/>
    <p:sldId id="287" r:id="rId33"/>
    <p:sldId id="288" r:id="rId34"/>
    <p:sldId id="289" r:id="rId35"/>
    <p:sldId id="290" r:id="rId36"/>
    <p:sldId id="291" r:id="rId37"/>
    <p:sldId id="292" r:id="rId38"/>
  </p:sldIdLst>
  <p:sldSz cx="24377650" cy="13716000"/>
  <p:notesSz cx="7010400" cy="9372600"/>
  <p:defaultTextStyle>
    <a:defPPr>
      <a:defRPr lang="en-US"/>
    </a:defPPr>
    <a:lvl1pPr algn="l" rtl="0" fontAlgn="base">
      <a:spcBef>
        <a:spcPct val="0"/>
      </a:spcBef>
      <a:spcAft>
        <a:spcPct val="0"/>
      </a:spcAft>
      <a:defRPr kern="1200">
        <a:solidFill>
          <a:schemeClr val="tx1"/>
        </a:solidFill>
        <a:latin typeface="Gotham C2 Text" pitchFamily="50" charset="0"/>
        <a:ea typeface="ＭＳ Ｐゴシック" pitchFamily="34" charset="-128"/>
        <a:cs typeface="Arial" charset="0"/>
      </a:defRPr>
    </a:lvl1pPr>
    <a:lvl2pPr marL="1299578" indent="151113" algn="l" rtl="0" fontAlgn="base">
      <a:spcBef>
        <a:spcPct val="0"/>
      </a:spcBef>
      <a:spcAft>
        <a:spcPct val="0"/>
      </a:spcAft>
      <a:defRPr kern="1200">
        <a:solidFill>
          <a:schemeClr val="tx1"/>
        </a:solidFill>
        <a:latin typeface="Gotham C2 Text" pitchFamily="50" charset="0"/>
        <a:ea typeface="ＭＳ Ｐゴシック" pitchFamily="34" charset="-128"/>
        <a:cs typeface="Arial" charset="0"/>
      </a:defRPr>
    </a:lvl2pPr>
    <a:lvl3pPr marL="2599153" indent="302227" algn="l" rtl="0" fontAlgn="base">
      <a:spcBef>
        <a:spcPct val="0"/>
      </a:spcBef>
      <a:spcAft>
        <a:spcPct val="0"/>
      </a:spcAft>
      <a:defRPr kern="1200">
        <a:solidFill>
          <a:schemeClr val="tx1"/>
        </a:solidFill>
        <a:latin typeface="Gotham C2 Text" pitchFamily="50" charset="0"/>
        <a:ea typeface="ＭＳ Ｐゴシック" pitchFamily="34" charset="-128"/>
        <a:cs typeface="Arial" charset="0"/>
      </a:defRPr>
    </a:lvl3pPr>
    <a:lvl4pPr marL="3903770" indent="448305" algn="l" rtl="0" fontAlgn="base">
      <a:spcBef>
        <a:spcPct val="0"/>
      </a:spcBef>
      <a:spcAft>
        <a:spcPct val="0"/>
      </a:spcAft>
      <a:defRPr kern="1200">
        <a:solidFill>
          <a:schemeClr val="tx1"/>
        </a:solidFill>
        <a:latin typeface="Gotham C2 Text" pitchFamily="50" charset="0"/>
        <a:ea typeface="ＭＳ Ｐゴシック" pitchFamily="34" charset="-128"/>
        <a:cs typeface="Arial" charset="0"/>
      </a:defRPr>
    </a:lvl4pPr>
    <a:lvl5pPr marL="5203347" indent="599420" algn="l" rtl="0" fontAlgn="base">
      <a:spcBef>
        <a:spcPct val="0"/>
      </a:spcBef>
      <a:spcAft>
        <a:spcPct val="0"/>
      </a:spcAft>
      <a:defRPr kern="1200">
        <a:solidFill>
          <a:schemeClr val="tx1"/>
        </a:solidFill>
        <a:latin typeface="Gotham C2 Text" pitchFamily="50" charset="0"/>
        <a:ea typeface="ＭＳ Ｐゴシック" pitchFamily="34" charset="-128"/>
        <a:cs typeface="Arial" charset="0"/>
      </a:defRPr>
    </a:lvl5pPr>
    <a:lvl6pPr marL="7253452" algn="l" defTabSz="2901382" rtl="0" eaLnBrk="1" latinLnBrk="0" hangingPunct="1">
      <a:defRPr kern="1200">
        <a:solidFill>
          <a:schemeClr val="tx1"/>
        </a:solidFill>
        <a:latin typeface="Gotham C2 Text" pitchFamily="50" charset="0"/>
        <a:ea typeface="ＭＳ Ｐゴシック" pitchFamily="34" charset="-128"/>
        <a:cs typeface="Arial" charset="0"/>
      </a:defRPr>
    </a:lvl6pPr>
    <a:lvl7pPr marL="8704145" algn="l" defTabSz="2901382" rtl="0" eaLnBrk="1" latinLnBrk="0" hangingPunct="1">
      <a:defRPr kern="1200">
        <a:solidFill>
          <a:schemeClr val="tx1"/>
        </a:solidFill>
        <a:latin typeface="Gotham C2 Text" pitchFamily="50" charset="0"/>
        <a:ea typeface="ＭＳ Ｐゴシック" pitchFamily="34" charset="-128"/>
        <a:cs typeface="Arial" charset="0"/>
      </a:defRPr>
    </a:lvl7pPr>
    <a:lvl8pPr marL="10154834" algn="l" defTabSz="2901382" rtl="0" eaLnBrk="1" latinLnBrk="0" hangingPunct="1">
      <a:defRPr kern="1200">
        <a:solidFill>
          <a:schemeClr val="tx1"/>
        </a:solidFill>
        <a:latin typeface="Gotham C2 Text" pitchFamily="50" charset="0"/>
        <a:ea typeface="ＭＳ Ｐゴシック" pitchFamily="34" charset="-128"/>
        <a:cs typeface="Arial" charset="0"/>
      </a:defRPr>
    </a:lvl8pPr>
    <a:lvl9pPr marL="11605525" algn="l" defTabSz="2901382" rtl="0" eaLnBrk="1" latinLnBrk="0" hangingPunct="1">
      <a:defRPr kern="1200">
        <a:solidFill>
          <a:schemeClr val="tx1"/>
        </a:solidFill>
        <a:latin typeface="Gotham C2 Text" pitchFamily="50" charset="0"/>
        <a:ea typeface="ＭＳ Ｐゴシック" pitchFamily="34" charset="-128"/>
        <a:cs typeface="Arial" charset="0"/>
      </a:defRPr>
    </a:lvl9pPr>
  </p:defaultTextStyle>
  <p:extLst>
    <p:ext uri="{EFAFB233-063F-42B5-8137-9DF3F51BA10A}">
      <p15:sldGuideLst xmlns:p15="http://schemas.microsoft.com/office/powerpoint/2012/main">
        <p15:guide id="1" orient="horz" pos="8149" userDrawn="1">
          <p15:clr>
            <a:srgbClr val="A4A3A4"/>
          </p15:clr>
        </p15:guide>
        <p15:guide id="2" orient="horz" pos="7871" userDrawn="1">
          <p15:clr>
            <a:srgbClr val="A4A3A4"/>
          </p15:clr>
        </p15:guide>
        <p15:guide id="3" orient="horz" pos="3244" userDrawn="1">
          <p15:clr>
            <a:srgbClr val="A4A3A4"/>
          </p15:clr>
        </p15:guide>
        <p15:guide id="4" orient="horz" pos="577" userDrawn="1">
          <p15:clr>
            <a:srgbClr val="A4A3A4"/>
          </p15:clr>
        </p15:guide>
        <p15:guide id="5" orient="horz" pos="863" userDrawn="1">
          <p15:clr>
            <a:srgbClr val="A4A3A4"/>
          </p15:clr>
        </p15:guide>
        <p15:guide id="6" orient="horz" pos="2670" userDrawn="1">
          <p15:clr>
            <a:srgbClr val="A4A3A4"/>
          </p15:clr>
        </p15:guide>
        <p15:guide id="7" orient="horz" pos="1156" userDrawn="1">
          <p15:clr>
            <a:srgbClr val="A4A3A4"/>
          </p15:clr>
        </p15:guide>
        <p15:guide id="8" orient="horz" pos="4320" userDrawn="1">
          <p15:clr>
            <a:srgbClr val="A4A3A4"/>
          </p15:clr>
        </p15:guide>
        <p15:guide id="9" pos="1156" userDrawn="1">
          <p15:clr>
            <a:srgbClr val="A4A3A4"/>
          </p15:clr>
        </p15:guide>
        <p15:guide id="10" pos="15354" userDrawn="1">
          <p15:clr>
            <a:srgbClr val="A4A3A4"/>
          </p15:clr>
        </p15:guide>
        <p15:guide id="11" pos="14210" userDrawn="1">
          <p15:clr>
            <a:srgbClr val="A4A3A4"/>
          </p15:clr>
        </p15:guide>
        <p15:guide id="12" pos="7678" userDrawn="1">
          <p15:clr>
            <a:srgbClr val="A4A3A4"/>
          </p15:clr>
        </p15:guide>
      </p15:sldGuideLst>
    </p:ext>
    <p:ext uri="{2D200454-40CA-4A62-9FC3-DE9A4176ACB9}">
      <p15:notesGuideLst xmlns:p15="http://schemas.microsoft.com/office/powerpoint/2012/main">
        <p15:guide id="1" orient="horz" pos="5575">
          <p15:clr>
            <a:srgbClr val="A4A3A4"/>
          </p15:clr>
        </p15:guide>
        <p15:guide id="2" orient="horz" pos="295">
          <p15:clr>
            <a:srgbClr val="A4A3A4"/>
          </p15:clr>
        </p15:guide>
        <p15:guide id="3" pos="4072">
          <p15:clr>
            <a:srgbClr val="A4A3A4"/>
          </p15:clr>
        </p15:guide>
        <p15:guide id="4" pos="34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brega, Tom" initials="NT" lastIdx="2" clrIdx="0">
    <p:extLst>
      <p:ext uri="{19B8F6BF-5375-455C-9EA6-DF929625EA0E}">
        <p15:presenceInfo xmlns:p15="http://schemas.microsoft.com/office/powerpoint/2012/main" userId="S::tom.nobrega@retirementpartner.com::36bc6714-d358-4fe4-825d-350663a7cbc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6"/>
    <a:srgbClr val="E5E6E6"/>
    <a:srgbClr val="F8F6F2"/>
    <a:srgbClr val="000000"/>
    <a:srgbClr val="002057"/>
    <a:srgbClr val="3A9DC6"/>
    <a:srgbClr val="57AACC"/>
    <a:srgbClr val="6FB2CD"/>
    <a:srgbClr val="9DCEE2"/>
    <a:srgbClr val="6BB6D3"/>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20" autoAdjust="0"/>
    <p:restoredTop sz="92567" autoAdjust="0"/>
  </p:normalViewPr>
  <p:slideViewPr>
    <p:cSldViewPr snapToGrid="0" showGuides="1">
      <p:cViewPr varScale="1">
        <p:scale>
          <a:sx n="56" d="100"/>
          <a:sy n="56" d="100"/>
        </p:scale>
        <p:origin x="606" y="120"/>
      </p:cViewPr>
      <p:guideLst>
        <p:guide orient="horz" pos="8149"/>
        <p:guide orient="horz" pos="7871"/>
        <p:guide orient="horz" pos="3244"/>
        <p:guide orient="horz" pos="577"/>
        <p:guide orient="horz" pos="863"/>
        <p:guide orient="horz" pos="2670"/>
        <p:guide orient="horz" pos="1156"/>
        <p:guide orient="horz" pos="4320"/>
        <p:guide pos="1156"/>
        <p:guide pos="15354"/>
        <p:guide pos="14210"/>
        <p:guide pos="767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83" d="100"/>
          <a:sy n="83" d="100"/>
        </p:scale>
        <p:origin x="3894" y="90"/>
      </p:cViewPr>
      <p:guideLst>
        <p:guide orient="horz" pos="5575"/>
        <p:guide orient="horz" pos="295"/>
        <p:guide pos="4072"/>
        <p:guide pos="34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662464407236686"/>
          <c:y val="2.3627703169072031E-2"/>
          <c:w val="0.64968013366467325"/>
          <c:h val="0.95274459366185593"/>
        </c:manualLayout>
      </c:layout>
      <c:pieChart>
        <c:varyColors val="1"/>
        <c:ser>
          <c:idx val="0"/>
          <c:order val="0"/>
          <c:tx>
            <c:strRef>
              <c:f>Sheet1!$B$1</c:f>
              <c:strCache>
                <c:ptCount val="1"/>
                <c:pt idx="0">
                  <c:v>Sales</c:v>
                </c:pt>
              </c:strCache>
            </c:strRef>
          </c:tx>
          <c:spPr>
            <a:solidFill>
              <a:schemeClr val="accent1"/>
            </a:solidFill>
            <a:ln w="63500">
              <a:solidFill>
                <a:schemeClr val="bg1"/>
              </a:solidFill>
            </a:ln>
          </c:spPr>
          <c:dPt>
            <c:idx val="0"/>
            <c:bubble3D val="0"/>
            <c:spPr>
              <a:solidFill>
                <a:schemeClr val="accent1"/>
              </a:solidFill>
              <a:ln w="63500">
                <a:solidFill>
                  <a:schemeClr val="bg1"/>
                </a:solidFill>
              </a:ln>
              <a:effectLst/>
            </c:spPr>
            <c:extLst>
              <c:ext xmlns:c16="http://schemas.microsoft.com/office/drawing/2014/chart" uri="{C3380CC4-5D6E-409C-BE32-E72D297353CC}">
                <c16:uniqueId val="{00000001-D9DA-4FBC-ABD3-1EC09B1E7D3A}"/>
              </c:ext>
            </c:extLst>
          </c:dPt>
          <c:dPt>
            <c:idx val="1"/>
            <c:bubble3D val="0"/>
            <c:spPr>
              <a:solidFill>
                <a:schemeClr val="accent1"/>
              </a:solidFill>
              <a:ln w="63500">
                <a:solidFill>
                  <a:schemeClr val="bg1"/>
                </a:solidFill>
              </a:ln>
              <a:effectLst/>
            </c:spPr>
            <c:extLst>
              <c:ext xmlns:c16="http://schemas.microsoft.com/office/drawing/2014/chart" uri="{C3380CC4-5D6E-409C-BE32-E72D297353CC}">
                <c16:uniqueId val="{00000003-D9DA-4FBC-ABD3-1EC09B1E7D3A}"/>
              </c:ext>
            </c:extLst>
          </c:dPt>
          <c:dPt>
            <c:idx val="2"/>
            <c:bubble3D val="0"/>
            <c:spPr>
              <a:solidFill>
                <a:schemeClr val="accent1"/>
              </a:solidFill>
              <a:ln w="63500">
                <a:solidFill>
                  <a:schemeClr val="bg1"/>
                </a:solidFill>
              </a:ln>
              <a:effectLst/>
            </c:spPr>
            <c:extLst>
              <c:ext xmlns:c16="http://schemas.microsoft.com/office/drawing/2014/chart" uri="{C3380CC4-5D6E-409C-BE32-E72D297353CC}">
                <c16:uniqueId val="{00000005-D9DA-4FBC-ABD3-1EC09B1E7D3A}"/>
              </c:ext>
            </c:extLst>
          </c:dPt>
          <c:dLbls>
            <c:delete val="1"/>
          </c:dLbls>
          <c:cat>
            <c:strRef>
              <c:f>Sheet1!$A$2:$A$11</c:f>
              <c:strCache>
                <c:ptCount val="10"/>
                <c:pt idx="0">
                  <c:v>AGE</c:v>
                </c:pt>
                <c:pt idx="1">
                  <c:v>SOCIAL SECURITY</c:v>
                </c:pt>
                <c:pt idx="2">
                  <c:v>EMPLOYER MATCH</c:v>
                </c:pt>
                <c:pt idx="3">
                  <c:v>ADDRESS</c:v>
                </c:pt>
                <c:pt idx="4">
                  <c:v>MARITAL STATUS</c:v>
                </c:pt>
                <c:pt idx="5">
                  <c:v>CONTRIBUTIONS</c:v>
                </c:pt>
                <c:pt idx="6">
                  <c:v>ACCOUNT BALANCE</c:v>
                </c:pt>
                <c:pt idx="7">
                  <c:v>SALARY</c:v>
                </c:pt>
                <c:pt idx="8">
                  <c:v>GENDER</c:v>
                </c:pt>
                <c:pt idx="9">
                  <c:v>YEARS TO RETIREMENT</c:v>
                </c:pt>
              </c:strCache>
            </c:strRef>
          </c:ca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6="http://schemas.microsoft.com/office/drawing/2014/chart" uri="{C3380CC4-5D6E-409C-BE32-E72D297353CC}">
              <c16:uniqueId val="{00000006-D9DA-4FBC-ABD3-1EC09B1E7D3A}"/>
            </c:ext>
          </c:extLst>
        </c:ser>
        <c:dLbls>
          <c:showLegendKey val="0"/>
          <c:showVal val="1"/>
          <c:showCatName val="0"/>
          <c:showSerName val="0"/>
          <c:showPercent val="0"/>
          <c:showBubbleSize val="0"/>
          <c:showLeaderLines val="1"/>
        </c:dLbls>
        <c:firstSliceAng val="11"/>
      </c:pieChart>
      <c:spPr>
        <a:noFill/>
        <a:ln>
          <a:noFill/>
        </a:ln>
        <a:effectLst/>
      </c:spPr>
    </c:plotArea>
    <c:plotVisOnly val="1"/>
    <c:dispBlanksAs val="zero"/>
    <c:showDLblsOverMax val="0"/>
  </c:chart>
  <c:spPr>
    <a:noFill/>
    <a:ln>
      <a:noFill/>
    </a:ln>
    <a:effectLst/>
  </c:spPr>
  <c:txPr>
    <a:bodyPr/>
    <a:lstStyle/>
    <a:p>
      <a:pPr>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46" name="Text Box 26"/>
          <p:cNvSpPr txBox="1">
            <a:spLocks noChangeArrowheads="1"/>
          </p:cNvSpPr>
          <p:nvPr/>
        </p:nvSpPr>
        <p:spPr bwMode="auto">
          <a:xfrm>
            <a:off x="442913" y="8699500"/>
            <a:ext cx="1458441" cy="217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wrap="none" lIns="93518" tIns="46761" rIns="93518" bIns="46761">
            <a:spAutoFit/>
          </a:bodyPr>
          <a:lstStyle>
            <a:lvl1pPr defTabSz="955675" eaLnBrk="0" hangingPunct="0">
              <a:defRPr sz="2000">
                <a:solidFill>
                  <a:schemeClr val="tx1"/>
                </a:solidFill>
                <a:latin typeface="Gotham C2 Text" charset="0"/>
                <a:ea typeface="ＭＳ Ｐゴシック" charset="0"/>
                <a:cs typeface="ＭＳ Ｐゴシック" charset="0"/>
              </a:defRPr>
            </a:lvl1pPr>
            <a:lvl2pPr marL="719138" indent="-276225" defTabSz="955675" eaLnBrk="0" hangingPunct="0">
              <a:defRPr sz="2000">
                <a:solidFill>
                  <a:schemeClr val="tx1"/>
                </a:solidFill>
                <a:latin typeface="Gotham C2 Text" charset="0"/>
                <a:ea typeface="ＭＳ Ｐゴシック" charset="0"/>
              </a:defRPr>
            </a:lvl2pPr>
            <a:lvl3pPr marL="1106488" indent="-220663" defTabSz="955675" eaLnBrk="0" hangingPunct="0">
              <a:defRPr sz="2000">
                <a:solidFill>
                  <a:schemeClr val="tx1"/>
                </a:solidFill>
                <a:latin typeface="Gotham C2 Text" charset="0"/>
                <a:ea typeface="ＭＳ Ｐゴシック" charset="0"/>
              </a:defRPr>
            </a:lvl3pPr>
            <a:lvl4pPr marL="1549400" indent="-220663" defTabSz="955675" eaLnBrk="0" hangingPunct="0">
              <a:defRPr sz="2000">
                <a:solidFill>
                  <a:schemeClr val="tx1"/>
                </a:solidFill>
                <a:latin typeface="Gotham C2 Text" charset="0"/>
                <a:ea typeface="ＭＳ Ｐゴシック" charset="0"/>
              </a:defRPr>
            </a:lvl4pPr>
            <a:lvl5pPr marL="1992313" indent="-220663" defTabSz="955675" eaLnBrk="0" hangingPunct="0">
              <a:defRPr sz="2000">
                <a:solidFill>
                  <a:schemeClr val="tx1"/>
                </a:solidFill>
                <a:latin typeface="Gotham C2 Text" charset="0"/>
                <a:ea typeface="ＭＳ Ｐゴシック" charset="0"/>
              </a:defRPr>
            </a:lvl5pPr>
            <a:lvl6pPr marL="2449513" indent="-220663" defTabSz="955675" eaLnBrk="0" fontAlgn="base" hangingPunct="0">
              <a:spcBef>
                <a:spcPct val="0"/>
              </a:spcBef>
              <a:spcAft>
                <a:spcPct val="0"/>
              </a:spcAft>
              <a:defRPr sz="2000">
                <a:solidFill>
                  <a:schemeClr val="tx1"/>
                </a:solidFill>
                <a:latin typeface="Gotham C2 Text" charset="0"/>
                <a:ea typeface="ＭＳ Ｐゴシック" charset="0"/>
              </a:defRPr>
            </a:lvl6pPr>
            <a:lvl7pPr marL="2906713" indent="-220663" defTabSz="955675" eaLnBrk="0" fontAlgn="base" hangingPunct="0">
              <a:spcBef>
                <a:spcPct val="0"/>
              </a:spcBef>
              <a:spcAft>
                <a:spcPct val="0"/>
              </a:spcAft>
              <a:defRPr sz="2000">
                <a:solidFill>
                  <a:schemeClr val="tx1"/>
                </a:solidFill>
                <a:latin typeface="Gotham C2 Text" charset="0"/>
                <a:ea typeface="ＭＳ Ｐゴシック" charset="0"/>
              </a:defRPr>
            </a:lvl7pPr>
            <a:lvl8pPr marL="3363913" indent="-220663" defTabSz="955675" eaLnBrk="0" fontAlgn="base" hangingPunct="0">
              <a:spcBef>
                <a:spcPct val="0"/>
              </a:spcBef>
              <a:spcAft>
                <a:spcPct val="0"/>
              </a:spcAft>
              <a:defRPr sz="2000">
                <a:solidFill>
                  <a:schemeClr val="tx1"/>
                </a:solidFill>
                <a:latin typeface="Gotham C2 Text" charset="0"/>
                <a:ea typeface="ＭＳ Ｐゴシック" charset="0"/>
              </a:defRPr>
            </a:lvl8pPr>
            <a:lvl9pPr marL="3821113" indent="-220663" defTabSz="955675" eaLnBrk="0" fontAlgn="base" hangingPunct="0">
              <a:spcBef>
                <a:spcPct val="0"/>
              </a:spcBef>
              <a:spcAft>
                <a:spcPct val="0"/>
              </a:spcAft>
              <a:defRPr sz="2000">
                <a:solidFill>
                  <a:schemeClr val="tx1"/>
                </a:solidFill>
                <a:latin typeface="Gotham C2 Text" charset="0"/>
                <a:ea typeface="ＭＳ Ｐゴシック" charset="0"/>
              </a:defRPr>
            </a:lvl9pPr>
          </a:lstStyle>
          <a:p>
            <a:pPr eaLnBrk="1" hangingPunct="1">
              <a:defRPr/>
            </a:pPr>
            <a:r>
              <a:rPr lang="en-US" sz="800" b="1" dirty="0">
                <a:latin typeface="Arial" panose="020B0604020202020204" pitchFamily="34" charset="0"/>
              </a:rPr>
              <a:t>GREAT-WEST FINANCIAL</a:t>
            </a:r>
          </a:p>
        </p:txBody>
      </p:sp>
      <p:sp>
        <p:nvSpPr>
          <p:cNvPr id="34819" name="Rectangle 6"/>
          <p:cNvSpPr>
            <a:spLocks noChangeArrowheads="1"/>
          </p:cNvSpPr>
          <p:nvPr/>
        </p:nvSpPr>
        <p:spPr bwMode="auto">
          <a:xfrm>
            <a:off x="3992563" y="8670925"/>
            <a:ext cx="2462212"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wrap="none" lIns="0" tIns="45597" rIns="91191" bIns="45597">
            <a:spAutoFit/>
          </a:bodyPr>
          <a:lstStyle>
            <a:lvl1pPr algn="ctr" eaLnBrk="0" hangingPunct="0">
              <a:defRPr>
                <a:solidFill>
                  <a:schemeClr val="tx1"/>
                </a:solidFill>
                <a:latin typeface="Gotham C2 Text" pitchFamily="50" charset="0"/>
                <a:ea typeface="ＭＳ Ｐゴシック" pitchFamily="34" charset="-128"/>
              </a:defRPr>
            </a:lvl1pPr>
            <a:lvl2pPr marL="742950" indent="-285750" algn="ctr" eaLnBrk="0" hangingPunct="0">
              <a:defRPr>
                <a:solidFill>
                  <a:schemeClr val="tx1"/>
                </a:solidFill>
                <a:latin typeface="Gotham C2 Text" pitchFamily="50" charset="0"/>
                <a:ea typeface="ＭＳ Ｐゴシック" pitchFamily="34" charset="-128"/>
              </a:defRPr>
            </a:lvl2pPr>
            <a:lvl3pPr marL="1143000" indent="-228600" algn="ctr" eaLnBrk="0" hangingPunct="0">
              <a:defRPr>
                <a:solidFill>
                  <a:schemeClr val="tx1"/>
                </a:solidFill>
                <a:latin typeface="Gotham C2 Text" pitchFamily="50" charset="0"/>
                <a:ea typeface="ＭＳ Ｐゴシック" pitchFamily="34" charset="-128"/>
              </a:defRPr>
            </a:lvl3pPr>
            <a:lvl4pPr marL="1600200" indent="-228600" algn="ctr" eaLnBrk="0" hangingPunct="0">
              <a:defRPr>
                <a:solidFill>
                  <a:schemeClr val="tx1"/>
                </a:solidFill>
                <a:latin typeface="Gotham C2 Text" pitchFamily="50" charset="0"/>
                <a:ea typeface="ＭＳ Ｐゴシック" pitchFamily="34" charset="-128"/>
              </a:defRPr>
            </a:lvl4pPr>
            <a:lvl5pPr marL="2057400" indent="-228600" algn="ctr" eaLnBrk="0" hangingPunct="0">
              <a:defRPr>
                <a:solidFill>
                  <a:schemeClr val="tx1"/>
                </a:solidFill>
                <a:latin typeface="Gotham C2 Text" pitchFamily="50" charset="0"/>
                <a:ea typeface="ＭＳ Ｐゴシック" pitchFamily="34" charset="-128"/>
              </a:defRPr>
            </a:lvl5pPr>
            <a:lvl6pPr marL="25146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6pPr>
            <a:lvl7pPr marL="29718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7pPr>
            <a:lvl8pPr marL="34290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8pPr>
            <a:lvl9pPr marL="38862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9pPr>
          </a:lstStyle>
          <a:p>
            <a:pPr algn="r" eaLnBrk="1" hangingPunct="1"/>
            <a:r>
              <a:rPr lang="en-US" altLang="en-US" sz="800">
                <a:solidFill>
                  <a:srgbClr val="55565A"/>
                </a:solidFill>
                <a:latin typeface="Arial Narrow" pitchFamily="34" charset="0"/>
              </a:rPr>
              <a:t>For investment professional use only. Not for public distribution.</a:t>
            </a:r>
          </a:p>
          <a:p>
            <a:pPr algn="r" eaLnBrk="1" hangingPunct="1"/>
            <a:r>
              <a:rPr lang="en-US" altLang="en-US" sz="800">
                <a:solidFill>
                  <a:srgbClr val="55565A"/>
                </a:solidFill>
                <a:latin typeface="Arial Narrow" pitchFamily="34" charset="0"/>
              </a:rPr>
              <a:t>Job number 00/00</a:t>
            </a:r>
          </a:p>
        </p:txBody>
      </p:sp>
      <p:sp>
        <p:nvSpPr>
          <p:cNvPr id="34820" name="Rectangle 27"/>
          <p:cNvSpPr>
            <a:spLocks noChangeArrowheads="1"/>
          </p:cNvSpPr>
          <p:nvPr/>
        </p:nvSpPr>
        <p:spPr bwMode="auto">
          <a:xfrm>
            <a:off x="6470650" y="8736013"/>
            <a:ext cx="28575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0" tIns="45617" rIns="41013" bIns="45617">
            <a:spAutoFit/>
          </a:bodyPr>
          <a:lstStyle>
            <a:lvl1pPr algn="ctr" eaLnBrk="0" hangingPunct="0">
              <a:defRPr>
                <a:solidFill>
                  <a:schemeClr val="tx1"/>
                </a:solidFill>
                <a:latin typeface="Gotham C2 Text" pitchFamily="50" charset="0"/>
                <a:ea typeface="ＭＳ Ｐゴシック" pitchFamily="34" charset="-128"/>
              </a:defRPr>
            </a:lvl1pPr>
            <a:lvl2pPr marL="742950" indent="-285750" algn="ctr" eaLnBrk="0" hangingPunct="0">
              <a:defRPr>
                <a:solidFill>
                  <a:schemeClr val="tx1"/>
                </a:solidFill>
                <a:latin typeface="Gotham C2 Text" pitchFamily="50" charset="0"/>
                <a:ea typeface="ＭＳ Ｐゴシック" pitchFamily="34" charset="-128"/>
              </a:defRPr>
            </a:lvl2pPr>
            <a:lvl3pPr marL="1143000" indent="-228600" algn="ctr" eaLnBrk="0" hangingPunct="0">
              <a:defRPr>
                <a:solidFill>
                  <a:schemeClr val="tx1"/>
                </a:solidFill>
                <a:latin typeface="Gotham C2 Text" pitchFamily="50" charset="0"/>
                <a:ea typeface="ＭＳ Ｐゴシック" pitchFamily="34" charset="-128"/>
              </a:defRPr>
            </a:lvl3pPr>
            <a:lvl4pPr marL="1600200" indent="-228600" algn="ctr" eaLnBrk="0" hangingPunct="0">
              <a:defRPr>
                <a:solidFill>
                  <a:schemeClr val="tx1"/>
                </a:solidFill>
                <a:latin typeface="Gotham C2 Text" pitchFamily="50" charset="0"/>
                <a:ea typeface="ＭＳ Ｐゴシック" pitchFamily="34" charset="-128"/>
              </a:defRPr>
            </a:lvl4pPr>
            <a:lvl5pPr marL="2057400" indent="-228600" algn="ctr" eaLnBrk="0" hangingPunct="0">
              <a:defRPr>
                <a:solidFill>
                  <a:schemeClr val="tx1"/>
                </a:solidFill>
                <a:latin typeface="Gotham C2 Text" pitchFamily="50" charset="0"/>
                <a:ea typeface="ＭＳ Ｐゴシック" pitchFamily="34" charset="-128"/>
              </a:defRPr>
            </a:lvl5pPr>
            <a:lvl6pPr marL="25146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6pPr>
            <a:lvl7pPr marL="29718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7pPr>
            <a:lvl8pPr marL="34290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8pPr>
            <a:lvl9pPr marL="38862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9pPr>
          </a:lstStyle>
          <a:p>
            <a:pPr algn="l" eaLnBrk="1" hangingPunct="1">
              <a:lnSpc>
                <a:spcPct val="90000"/>
              </a:lnSpc>
            </a:pPr>
            <a:fld id="{B37BA5DC-FC76-4304-8905-B249FE071F2C}" type="slidenum">
              <a:rPr lang="en-US" altLang="en-US" sz="800">
                <a:solidFill>
                  <a:srgbClr val="55565A"/>
                </a:solidFill>
                <a:latin typeface="Arial Narrow" pitchFamily="34" charset="0"/>
              </a:rPr>
              <a:pPr algn="l" eaLnBrk="1" hangingPunct="1">
                <a:lnSpc>
                  <a:spcPct val="90000"/>
                </a:lnSpc>
              </a:pPr>
              <a:t>‹#›</a:t>
            </a:fld>
            <a:endParaRPr lang="en-US" altLang="en-US" sz="800">
              <a:solidFill>
                <a:srgbClr val="55565A"/>
              </a:solidFill>
              <a:latin typeface="Arial Narrow" pitchFamily="34" charset="0"/>
            </a:endParaRPr>
          </a:p>
        </p:txBody>
      </p:sp>
    </p:spTree>
    <p:extLst>
      <p:ext uri="{BB962C8B-B14F-4D97-AF65-F5344CB8AC3E}">
        <p14:creationId xmlns:p14="http://schemas.microsoft.com/office/powerpoint/2010/main" val="4179777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4"/>
          <p:cNvSpPr>
            <a:spLocks noGrp="1" noRot="1" noChangeAspect="1" noChangeArrowheads="1" noTextEdit="1"/>
          </p:cNvSpPr>
          <p:nvPr>
            <p:ph type="sldImg" idx="2"/>
          </p:nvPr>
        </p:nvSpPr>
        <p:spPr bwMode="auto">
          <a:xfrm>
            <a:off x="747713" y="468313"/>
            <a:ext cx="5521325" cy="310673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544513" y="3983038"/>
            <a:ext cx="5921375" cy="43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93518" tIns="46761" rIns="93518" bIns="46761"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Text Box 26"/>
          <p:cNvSpPr txBox="1">
            <a:spLocks noChangeArrowheads="1"/>
          </p:cNvSpPr>
          <p:nvPr/>
        </p:nvSpPr>
        <p:spPr bwMode="auto">
          <a:xfrm>
            <a:off x="442913" y="8699500"/>
            <a:ext cx="1458441" cy="217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wrap="none" lIns="93518" tIns="46761" rIns="93518" bIns="46761">
            <a:spAutoFit/>
          </a:bodyPr>
          <a:lstStyle>
            <a:lvl1pPr defTabSz="955675" eaLnBrk="0" hangingPunct="0">
              <a:defRPr sz="2000">
                <a:solidFill>
                  <a:schemeClr val="tx1"/>
                </a:solidFill>
                <a:latin typeface="Gotham C2 Text" charset="0"/>
                <a:ea typeface="ＭＳ Ｐゴシック" charset="0"/>
                <a:cs typeface="ＭＳ Ｐゴシック" charset="0"/>
              </a:defRPr>
            </a:lvl1pPr>
            <a:lvl2pPr marL="719138" indent="-276225" defTabSz="955675" eaLnBrk="0" hangingPunct="0">
              <a:defRPr sz="2000">
                <a:solidFill>
                  <a:schemeClr val="tx1"/>
                </a:solidFill>
                <a:latin typeface="Gotham C2 Text" charset="0"/>
                <a:ea typeface="ＭＳ Ｐゴシック" charset="0"/>
              </a:defRPr>
            </a:lvl2pPr>
            <a:lvl3pPr marL="1106488" indent="-220663" defTabSz="955675" eaLnBrk="0" hangingPunct="0">
              <a:defRPr sz="2000">
                <a:solidFill>
                  <a:schemeClr val="tx1"/>
                </a:solidFill>
                <a:latin typeface="Gotham C2 Text" charset="0"/>
                <a:ea typeface="ＭＳ Ｐゴシック" charset="0"/>
              </a:defRPr>
            </a:lvl3pPr>
            <a:lvl4pPr marL="1549400" indent="-220663" defTabSz="955675" eaLnBrk="0" hangingPunct="0">
              <a:defRPr sz="2000">
                <a:solidFill>
                  <a:schemeClr val="tx1"/>
                </a:solidFill>
                <a:latin typeface="Gotham C2 Text" charset="0"/>
                <a:ea typeface="ＭＳ Ｐゴシック" charset="0"/>
              </a:defRPr>
            </a:lvl4pPr>
            <a:lvl5pPr marL="1992313" indent="-220663" defTabSz="955675" eaLnBrk="0" hangingPunct="0">
              <a:defRPr sz="2000">
                <a:solidFill>
                  <a:schemeClr val="tx1"/>
                </a:solidFill>
                <a:latin typeface="Gotham C2 Text" charset="0"/>
                <a:ea typeface="ＭＳ Ｐゴシック" charset="0"/>
              </a:defRPr>
            </a:lvl5pPr>
            <a:lvl6pPr marL="2449513" indent="-220663" defTabSz="955675" eaLnBrk="0" fontAlgn="base" hangingPunct="0">
              <a:spcBef>
                <a:spcPct val="0"/>
              </a:spcBef>
              <a:spcAft>
                <a:spcPct val="0"/>
              </a:spcAft>
              <a:defRPr sz="2000">
                <a:solidFill>
                  <a:schemeClr val="tx1"/>
                </a:solidFill>
                <a:latin typeface="Gotham C2 Text" charset="0"/>
                <a:ea typeface="ＭＳ Ｐゴシック" charset="0"/>
              </a:defRPr>
            </a:lvl6pPr>
            <a:lvl7pPr marL="2906713" indent="-220663" defTabSz="955675" eaLnBrk="0" fontAlgn="base" hangingPunct="0">
              <a:spcBef>
                <a:spcPct val="0"/>
              </a:spcBef>
              <a:spcAft>
                <a:spcPct val="0"/>
              </a:spcAft>
              <a:defRPr sz="2000">
                <a:solidFill>
                  <a:schemeClr val="tx1"/>
                </a:solidFill>
                <a:latin typeface="Gotham C2 Text" charset="0"/>
                <a:ea typeface="ＭＳ Ｐゴシック" charset="0"/>
              </a:defRPr>
            </a:lvl7pPr>
            <a:lvl8pPr marL="3363913" indent="-220663" defTabSz="955675" eaLnBrk="0" fontAlgn="base" hangingPunct="0">
              <a:spcBef>
                <a:spcPct val="0"/>
              </a:spcBef>
              <a:spcAft>
                <a:spcPct val="0"/>
              </a:spcAft>
              <a:defRPr sz="2000">
                <a:solidFill>
                  <a:schemeClr val="tx1"/>
                </a:solidFill>
                <a:latin typeface="Gotham C2 Text" charset="0"/>
                <a:ea typeface="ＭＳ Ｐゴシック" charset="0"/>
              </a:defRPr>
            </a:lvl8pPr>
            <a:lvl9pPr marL="3821113" indent="-220663" defTabSz="955675" eaLnBrk="0" fontAlgn="base" hangingPunct="0">
              <a:spcBef>
                <a:spcPct val="0"/>
              </a:spcBef>
              <a:spcAft>
                <a:spcPct val="0"/>
              </a:spcAft>
              <a:defRPr sz="2000">
                <a:solidFill>
                  <a:schemeClr val="tx1"/>
                </a:solidFill>
                <a:latin typeface="Gotham C2 Text" charset="0"/>
                <a:ea typeface="ＭＳ Ｐゴシック" charset="0"/>
              </a:defRPr>
            </a:lvl9pPr>
          </a:lstStyle>
          <a:p>
            <a:pPr eaLnBrk="1" hangingPunct="1">
              <a:defRPr/>
            </a:pPr>
            <a:r>
              <a:rPr lang="en-US" sz="800" b="1" dirty="0">
                <a:latin typeface="Arial" panose="020B0604020202020204" pitchFamily="34" charset="0"/>
              </a:rPr>
              <a:t>GREAT-WEST FINANCIAL</a:t>
            </a:r>
          </a:p>
        </p:txBody>
      </p:sp>
      <p:sp>
        <p:nvSpPr>
          <p:cNvPr id="31749" name="Rectangle 6"/>
          <p:cNvSpPr>
            <a:spLocks noChangeArrowheads="1"/>
          </p:cNvSpPr>
          <p:nvPr/>
        </p:nvSpPr>
        <p:spPr bwMode="auto">
          <a:xfrm>
            <a:off x="3992563" y="8670925"/>
            <a:ext cx="2462212"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wrap="none" lIns="0" tIns="45597" rIns="91191" bIns="45597">
            <a:spAutoFit/>
          </a:bodyPr>
          <a:lstStyle>
            <a:lvl1pPr algn="ctr" eaLnBrk="0" hangingPunct="0">
              <a:defRPr>
                <a:solidFill>
                  <a:schemeClr val="tx1"/>
                </a:solidFill>
                <a:latin typeface="Gotham C2 Text" pitchFamily="50" charset="0"/>
                <a:ea typeface="ＭＳ Ｐゴシック" pitchFamily="34" charset="-128"/>
              </a:defRPr>
            </a:lvl1pPr>
            <a:lvl2pPr marL="742950" indent="-285750" algn="ctr" eaLnBrk="0" hangingPunct="0">
              <a:defRPr>
                <a:solidFill>
                  <a:schemeClr val="tx1"/>
                </a:solidFill>
                <a:latin typeface="Gotham C2 Text" pitchFamily="50" charset="0"/>
                <a:ea typeface="ＭＳ Ｐゴシック" pitchFamily="34" charset="-128"/>
              </a:defRPr>
            </a:lvl2pPr>
            <a:lvl3pPr marL="1143000" indent="-228600" algn="ctr" eaLnBrk="0" hangingPunct="0">
              <a:defRPr>
                <a:solidFill>
                  <a:schemeClr val="tx1"/>
                </a:solidFill>
                <a:latin typeface="Gotham C2 Text" pitchFamily="50" charset="0"/>
                <a:ea typeface="ＭＳ Ｐゴシック" pitchFamily="34" charset="-128"/>
              </a:defRPr>
            </a:lvl3pPr>
            <a:lvl4pPr marL="1600200" indent="-228600" algn="ctr" eaLnBrk="0" hangingPunct="0">
              <a:defRPr>
                <a:solidFill>
                  <a:schemeClr val="tx1"/>
                </a:solidFill>
                <a:latin typeface="Gotham C2 Text" pitchFamily="50" charset="0"/>
                <a:ea typeface="ＭＳ Ｐゴシック" pitchFamily="34" charset="-128"/>
              </a:defRPr>
            </a:lvl4pPr>
            <a:lvl5pPr marL="2057400" indent="-228600" algn="ctr" eaLnBrk="0" hangingPunct="0">
              <a:defRPr>
                <a:solidFill>
                  <a:schemeClr val="tx1"/>
                </a:solidFill>
                <a:latin typeface="Gotham C2 Text" pitchFamily="50" charset="0"/>
                <a:ea typeface="ＭＳ Ｐゴシック" pitchFamily="34" charset="-128"/>
              </a:defRPr>
            </a:lvl5pPr>
            <a:lvl6pPr marL="25146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6pPr>
            <a:lvl7pPr marL="29718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7pPr>
            <a:lvl8pPr marL="34290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8pPr>
            <a:lvl9pPr marL="38862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9pPr>
          </a:lstStyle>
          <a:p>
            <a:pPr algn="r" eaLnBrk="1" hangingPunct="1"/>
            <a:r>
              <a:rPr lang="en-US" altLang="en-US" sz="800">
                <a:solidFill>
                  <a:srgbClr val="55565A"/>
                </a:solidFill>
                <a:latin typeface="Arial Narrow" pitchFamily="34" charset="0"/>
              </a:rPr>
              <a:t>For investment professional use only. Not for public distribution.</a:t>
            </a:r>
          </a:p>
          <a:p>
            <a:pPr algn="r" eaLnBrk="1" hangingPunct="1"/>
            <a:r>
              <a:rPr lang="en-US" altLang="en-US" sz="800">
                <a:solidFill>
                  <a:srgbClr val="55565A"/>
                </a:solidFill>
                <a:latin typeface="Arial Narrow" pitchFamily="34" charset="0"/>
              </a:rPr>
              <a:t>Job number 00/00</a:t>
            </a:r>
          </a:p>
        </p:txBody>
      </p:sp>
      <p:sp>
        <p:nvSpPr>
          <p:cNvPr id="31750" name="Rectangle 27"/>
          <p:cNvSpPr>
            <a:spLocks noChangeArrowheads="1"/>
          </p:cNvSpPr>
          <p:nvPr/>
        </p:nvSpPr>
        <p:spPr bwMode="auto">
          <a:xfrm>
            <a:off x="6470650" y="8736013"/>
            <a:ext cx="285750"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0" tIns="45617" rIns="41013" bIns="45617">
            <a:spAutoFit/>
          </a:bodyPr>
          <a:lstStyle>
            <a:lvl1pPr algn="ctr" eaLnBrk="0" hangingPunct="0">
              <a:defRPr>
                <a:solidFill>
                  <a:schemeClr val="tx1"/>
                </a:solidFill>
                <a:latin typeface="Gotham C2 Text" pitchFamily="50" charset="0"/>
                <a:ea typeface="ＭＳ Ｐゴシック" pitchFamily="34" charset="-128"/>
              </a:defRPr>
            </a:lvl1pPr>
            <a:lvl2pPr marL="742950" indent="-285750" algn="ctr" eaLnBrk="0" hangingPunct="0">
              <a:defRPr>
                <a:solidFill>
                  <a:schemeClr val="tx1"/>
                </a:solidFill>
                <a:latin typeface="Gotham C2 Text" pitchFamily="50" charset="0"/>
                <a:ea typeface="ＭＳ Ｐゴシック" pitchFamily="34" charset="-128"/>
              </a:defRPr>
            </a:lvl2pPr>
            <a:lvl3pPr marL="1143000" indent="-228600" algn="ctr" eaLnBrk="0" hangingPunct="0">
              <a:defRPr>
                <a:solidFill>
                  <a:schemeClr val="tx1"/>
                </a:solidFill>
                <a:latin typeface="Gotham C2 Text" pitchFamily="50" charset="0"/>
                <a:ea typeface="ＭＳ Ｐゴシック" pitchFamily="34" charset="-128"/>
              </a:defRPr>
            </a:lvl3pPr>
            <a:lvl4pPr marL="1600200" indent="-228600" algn="ctr" eaLnBrk="0" hangingPunct="0">
              <a:defRPr>
                <a:solidFill>
                  <a:schemeClr val="tx1"/>
                </a:solidFill>
                <a:latin typeface="Gotham C2 Text" pitchFamily="50" charset="0"/>
                <a:ea typeface="ＭＳ Ｐゴシック" pitchFamily="34" charset="-128"/>
              </a:defRPr>
            </a:lvl4pPr>
            <a:lvl5pPr marL="2057400" indent="-228600" algn="ctr" eaLnBrk="0" hangingPunct="0">
              <a:defRPr>
                <a:solidFill>
                  <a:schemeClr val="tx1"/>
                </a:solidFill>
                <a:latin typeface="Gotham C2 Text" pitchFamily="50" charset="0"/>
                <a:ea typeface="ＭＳ Ｐゴシック" pitchFamily="34" charset="-128"/>
              </a:defRPr>
            </a:lvl5pPr>
            <a:lvl6pPr marL="25146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6pPr>
            <a:lvl7pPr marL="29718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7pPr>
            <a:lvl8pPr marL="34290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8pPr>
            <a:lvl9pPr marL="3886200" indent="-228600" algn="ctr" eaLnBrk="0" fontAlgn="base" hangingPunct="0">
              <a:spcBef>
                <a:spcPct val="0"/>
              </a:spcBef>
              <a:spcAft>
                <a:spcPct val="0"/>
              </a:spcAft>
              <a:defRPr>
                <a:solidFill>
                  <a:schemeClr val="tx1"/>
                </a:solidFill>
                <a:latin typeface="Gotham C2 Text" pitchFamily="50" charset="0"/>
                <a:ea typeface="ＭＳ Ｐゴシック" pitchFamily="34" charset="-128"/>
              </a:defRPr>
            </a:lvl9pPr>
          </a:lstStyle>
          <a:p>
            <a:pPr algn="l" eaLnBrk="1" hangingPunct="1">
              <a:lnSpc>
                <a:spcPct val="90000"/>
              </a:lnSpc>
            </a:pPr>
            <a:fld id="{0DB61BC7-8E1A-4FEE-911B-2E481366FAF6}" type="slidenum">
              <a:rPr lang="en-US" altLang="en-US" sz="800">
                <a:solidFill>
                  <a:srgbClr val="55565A"/>
                </a:solidFill>
                <a:latin typeface="Arial Narrow" pitchFamily="34" charset="0"/>
              </a:rPr>
              <a:pPr algn="l" eaLnBrk="1" hangingPunct="1">
                <a:lnSpc>
                  <a:spcPct val="90000"/>
                </a:lnSpc>
              </a:pPr>
              <a:t>‹#›</a:t>
            </a:fld>
            <a:endParaRPr lang="en-US" altLang="en-US" sz="800">
              <a:solidFill>
                <a:srgbClr val="55565A"/>
              </a:solidFill>
              <a:latin typeface="Arial Narrow" pitchFamily="34" charset="0"/>
            </a:endParaRPr>
          </a:p>
        </p:txBody>
      </p:sp>
    </p:spTree>
    <p:extLst>
      <p:ext uri="{BB962C8B-B14F-4D97-AF65-F5344CB8AC3E}">
        <p14:creationId xmlns:p14="http://schemas.microsoft.com/office/powerpoint/2010/main" val="1731944901"/>
      </p:ext>
    </p:extLst>
  </p:cSld>
  <p:clrMap bg1="lt1" tx1="dk1" bg2="lt2" tx2="dk2" accent1="accent1" accent2="accent2" accent3="accent3" accent4="accent4" accent5="accent5" accent6="accent6" hlink="hlink" folHlink="folHlink"/>
  <p:notesStyle>
    <a:lvl1pPr algn="l" rtl="0" eaLnBrk="0" fontAlgn="base" hangingPunct="0">
      <a:lnSpc>
        <a:spcPct val="110000"/>
      </a:lnSpc>
      <a:spcBef>
        <a:spcPct val="0"/>
      </a:spcBef>
      <a:spcAft>
        <a:spcPct val="0"/>
      </a:spcAft>
      <a:defRPr sz="2854" kern="1200">
        <a:solidFill>
          <a:schemeClr val="tx1"/>
        </a:solidFill>
        <a:latin typeface="Arial" panose="020B0604020202020204" pitchFamily="34" charset="0"/>
        <a:ea typeface="ＭＳ Ｐゴシック" charset="-128"/>
        <a:cs typeface="MS PGothic" charset="0"/>
      </a:defRPr>
    </a:lvl1pPr>
    <a:lvl2pPr marL="639717" indent="-312301" algn="l" rtl="0" eaLnBrk="0" fontAlgn="base" hangingPunct="0">
      <a:lnSpc>
        <a:spcPct val="110000"/>
      </a:lnSpc>
      <a:spcBef>
        <a:spcPct val="0"/>
      </a:spcBef>
      <a:spcAft>
        <a:spcPct val="0"/>
      </a:spcAft>
      <a:buClr>
        <a:srgbClr val="1A7FBA"/>
      </a:buClr>
      <a:buChar char="•"/>
      <a:defRPr sz="2854" kern="1200">
        <a:solidFill>
          <a:schemeClr val="tx1"/>
        </a:solidFill>
        <a:latin typeface="Arial" panose="020B0604020202020204" pitchFamily="34" charset="0"/>
        <a:ea typeface="ＭＳ Ｐゴシック" charset="-128"/>
        <a:cs typeface="MS PGothic" charset="0"/>
      </a:defRPr>
    </a:lvl2pPr>
    <a:lvl3pPr marL="1279428" indent="-312301" algn="l" rtl="0" eaLnBrk="0" fontAlgn="base" hangingPunct="0">
      <a:lnSpc>
        <a:spcPct val="110000"/>
      </a:lnSpc>
      <a:spcBef>
        <a:spcPct val="0"/>
      </a:spcBef>
      <a:spcAft>
        <a:spcPct val="0"/>
      </a:spcAft>
      <a:buClr>
        <a:srgbClr val="1A7FBA"/>
      </a:buClr>
      <a:buFont typeface="Gotham C2 Text" pitchFamily="50" charset="0"/>
      <a:buChar char="–"/>
      <a:defRPr sz="2538" kern="1200">
        <a:solidFill>
          <a:schemeClr val="tx1"/>
        </a:solidFill>
        <a:latin typeface="Arial" panose="020B0604020202020204" pitchFamily="34" charset="0"/>
        <a:ea typeface="ＭＳ Ｐゴシック" charset="-128"/>
        <a:cs typeface="MS PGothic" charset="0"/>
      </a:defRPr>
    </a:lvl3pPr>
    <a:lvl4pPr marL="1949367" indent="-342524" algn="l" rtl="0" eaLnBrk="0" fontAlgn="base" hangingPunct="0">
      <a:lnSpc>
        <a:spcPct val="110000"/>
      </a:lnSpc>
      <a:spcBef>
        <a:spcPct val="0"/>
      </a:spcBef>
      <a:spcAft>
        <a:spcPct val="0"/>
      </a:spcAft>
      <a:buClr>
        <a:srgbClr val="1A7FBA"/>
      </a:buClr>
      <a:buChar char="•"/>
      <a:defRPr sz="2222" kern="1200">
        <a:solidFill>
          <a:schemeClr val="tx1"/>
        </a:solidFill>
        <a:latin typeface="Arial" panose="020B0604020202020204" pitchFamily="34" charset="0"/>
        <a:ea typeface="ＭＳ Ｐゴシック" charset="-128"/>
        <a:cs typeface="MS PGothic" charset="0"/>
      </a:defRPr>
    </a:lvl4pPr>
    <a:lvl5pPr marL="2599153" indent="-312301" algn="l" rtl="0" eaLnBrk="0" fontAlgn="base" hangingPunct="0">
      <a:lnSpc>
        <a:spcPct val="110000"/>
      </a:lnSpc>
      <a:spcBef>
        <a:spcPct val="0"/>
      </a:spcBef>
      <a:spcAft>
        <a:spcPct val="0"/>
      </a:spcAft>
      <a:buClr>
        <a:srgbClr val="1A7FBA"/>
      </a:buClr>
      <a:buChar char="•"/>
      <a:defRPr sz="2222" kern="1200">
        <a:solidFill>
          <a:schemeClr val="tx1"/>
        </a:solidFill>
        <a:latin typeface="Arial" panose="020B0604020202020204" pitchFamily="34" charset="0"/>
        <a:ea typeface="ＭＳ Ｐゴシック" charset="-128"/>
        <a:cs typeface="MS PGothic" charset="0"/>
      </a:defRPr>
    </a:lvl5pPr>
    <a:lvl6pPr marL="6509248" algn="l" defTabSz="2603701" rtl="0" eaLnBrk="1" latinLnBrk="0" hangingPunct="1">
      <a:defRPr sz="3491" kern="1200">
        <a:solidFill>
          <a:schemeClr val="tx1"/>
        </a:solidFill>
        <a:latin typeface="+mn-lt"/>
        <a:ea typeface="+mn-ea"/>
        <a:cs typeface="+mn-cs"/>
      </a:defRPr>
    </a:lvl6pPr>
    <a:lvl7pPr marL="7811099" algn="l" defTabSz="2603701" rtl="0" eaLnBrk="1" latinLnBrk="0" hangingPunct="1">
      <a:defRPr sz="3491" kern="1200">
        <a:solidFill>
          <a:schemeClr val="tx1"/>
        </a:solidFill>
        <a:latin typeface="+mn-lt"/>
        <a:ea typeface="+mn-ea"/>
        <a:cs typeface="+mn-cs"/>
      </a:defRPr>
    </a:lvl7pPr>
    <a:lvl8pPr marL="9112947" algn="l" defTabSz="2603701" rtl="0" eaLnBrk="1" latinLnBrk="0" hangingPunct="1">
      <a:defRPr sz="3491" kern="1200">
        <a:solidFill>
          <a:schemeClr val="tx1"/>
        </a:solidFill>
        <a:latin typeface="+mn-lt"/>
        <a:ea typeface="+mn-ea"/>
        <a:cs typeface="+mn-cs"/>
      </a:defRPr>
    </a:lvl8pPr>
    <a:lvl9pPr marL="10414796" algn="l" defTabSz="2603701" rtl="0" eaLnBrk="1" latinLnBrk="0" hangingPunct="1">
      <a:defRPr sz="349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www.empower.com/learning_center/calculators/pretax-vs-roth.shtml#/" TargetMode="External"/><Relationship Id="rId2" Type="http://schemas.openxmlformats.org/officeDocument/2006/relationships/hyperlink" Target="https://www.empower.com/learning_center/#/"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chart" Target="../charts/chart1.xml"/><Relationship Id="rId1" Type="http://schemas.openxmlformats.org/officeDocument/2006/relationships/slideMaster" Target="../slideMasters/slideMaster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bg>
      <p:bgPr>
        <a:solidFill>
          <a:schemeClr val="bg1"/>
        </a:solidFill>
        <a:effectLst/>
      </p:bgPr>
    </p:bg>
    <p:spTree>
      <p:nvGrpSpPr>
        <p:cNvPr id="1" name=""/>
        <p:cNvGrpSpPr/>
        <p:nvPr/>
      </p:nvGrpSpPr>
      <p:grpSpPr>
        <a:xfrm>
          <a:off x="0" y="0"/>
          <a:ext cx="0" cy="0"/>
          <a:chOff x="0" y="0"/>
          <a:chExt cx="0" cy="0"/>
        </a:xfrm>
      </p:grpSpPr>
      <p:pic>
        <p:nvPicPr>
          <p:cNvPr id="2" name="Picture 1" descr="A white and black logo&#10;&#10;Description automatically generated">
            <a:extLst>
              <a:ext uri="{FF2B5EF4-FFF2-40B4-BE49-F238E27FC236}">
                <a16:creationId xmlns:a16="http://schemas.microsoft.com/office/drawing/2014/main" id="{D1841896-0DD8-686B-B0C3-0BCFDE2C164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150"/>
            <a:ext cx="24377650" cy="13811483"/>
          </a:xfrm>
          <a:prstGeom prst="rect">
            <a:avLst/>
          </a:prstGeom>
        </p:spPr>
      </p:pic>
      <p:sp>
        <p:nvSpPr>
          <p:cNvPr id="3" name="Audience Footer Disclosure">
            <a:extLst>
              <a:ext uri="{FF2B5EF4-FFF2-40B4-BE49-F238E27FC236}">
                <a16:creationId xmlns:a16="http://schemas.microsoft.com/office/drawing/2014/main" id="{9F0DFE25-BC39-5555-B775-0ADF467CCFF0}"/>
              </a:ext>
            </a:extLst>
          </p:cNvPr>
          <p:cNvSpPr/>
          <p:nvPr userDrawn="1"/>
        </p:nvSpPr>
        <p:spPr>
          <a:xfrm>
            <a:off x="1371600" y="12999415"/>
            <a:ext cx="11430000" cy="492443"/>
          </a:xfrm>
          <a:prstGeom prst="rect">
            <a:avLst/>
          </a:prstGeom>
        </p:spPr>
        <p:txBody>
          <a:bodyPr wrap="square" lIns="0" tIns="0" rIns="0" bIns="0">
            <a:spAutoFit/>
          </a:bodyPr>
          <a:lstStyle/>
          <a:p>
            <a:pPr marL="0" marR="0" indent="0" algn="l" defTabSz="1827213" rtl="0" eaLnBrk="0" fontAlgn="base" latinLnBrk="0" hangingPunct="0">
              <a:lnSpc>
                <a:spcPct val="100000"/>
              </a:lnSpc>
              <a:spcBef>
                <a:spcPct val="0"/>
              </a:spcBef>
              <a:spcAft>
                <a:spcPct val="0"/>
              </a:spcAft>
              <a:buClrTx/>
              <a:buSzTx/>
              <a:buFontTx/>
              <a:buNone/>
              <a:tabLst/>
              <a:defRPr/>
            </a:pPr>
            <a:r>
              <a:rPr lang="en-US" sz="1600" b="0" i="0" kern="1200" dirty="0">
                <a:solidFill>
                  <a:srgbClr val="000000"/>
                </a:solidFill>
                <a:effectLst/>
                <a:latin typeface="Open Sans" charset="0"/>
                <a:ea typeface="Open Sans" charset="0"/>
                <a:cs typeface="Open Sans" charset="0"/>
              </a:rPr>
              <a:t>FOR FINANCIAL PROFESSIONAL AND PLAN SPONSOR USE ONLY. ©2025 EMPOWER, LLC. ALL RIGHTS RESERVED.</a:t>
            </a:r>
          </a:p>
          <a:p>
            <a:pPr marL="0" marR="0" indent="0" algn="l" defTabSz="1827213" rtl="0" eaLnBrk="0" fontAlgn="base" latinLnBrk="0" hangingPunct="0">
              <a:lnSpc>
                <a:spcPct val="100000"/>
              </a:lnSpc>
              <a:spcBef>
                <a:spcPct val="0"/>
              </a:spcBef>
              <a:spcAft>
                <a:spcPct val="0"/>
              </a:spcAft>
              <a:buClrTx/>
              <a:buSzTx/>
              <a:buFontTx/>
              <a:buNone/>
              <a:tabLst/>
              <a:defRPr/>
            </a:pPr>
            <a:endParaRPr lang="en-US" sz="1600" b="0" i="0" kern="1200" dirty="0">
              <a:solidFill>
                <a:srgbClr val="000000"/>
              </a:solidFill>
              <a:effectLst/>
              <a:latin typeface="Open Sans" charset="0"/>
              <a:ea typeface="Open Sans" charset="0"/>
              <a:cs typeface="Open Sans" charset="0"/>
            </a:endParaRPr>
          </a:p>
        </p:txBody>
      </p:sp>
      <p:sp>
        <p:nvSpPr>
          <p:cNvPr id="16" name="Plan name">
            <a:extLst>
              <a:ext uri="{FF2B5EF4-FFF2-40B4-BE49-F238E27FC236}">
                <a16:creationId xmlns:a16="http://schemas.microsoft.com/office/drawing/2014/main" id="{85CBF8CE-6700-8940-B00C-930D68B99B4C}"/>
              </a:ext>
            </a:extLst>
          </p:cNvPr>
          <p:cNvSpPr>
            <a:spLocks noGrp="1"/>
          </p:cNvSpPr>
          <p:nvPr>
            <p:ph type="title" hasCustomPrompt="1"/>
          </p:nvPr>
        </p:nvSpPr>
        <p:spPr>
          <a:xfrm>
            <a:off x="1371600" y="6762668"/>
            <a:ext cx="21634704" cy="4966830"/>
          </a:xfrm>
          <a:prstGeom prst="rect">
            <a:avLst/>
          </a:prstGeom>
        </p:spPr>
        <p:txBody>
          <a:bodyPr vert="horz" lIns="0" tIns="0" rIns="0" bIns="0" rtlCol="0" anchor="t">
            <a:noAutofit/>
          </a:bodyPr>
          <a:lstStyle>
            <a:lvl1pPr>
              <a:defRPr lang="en-US" sz="8800" i="0" dirty="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lnSpc>
                <a:spcPts val="10500"/>
              </a:lnSpc>
            </a:pPr>
            <a:r>
              <a:rPr lang="en-US" dirty="0"/>
              <a:t>Click to add plan name</a:t>
            </a:r>
          </a:p>
        </p:txBody>
      </p:sp>
      <p:sp>
        <p:nvSpPr>
          <p:cNvPr id="4" name="PPI Title">
            <a:extLst>
              <a:ext uri="{FF2B5EF4-FFF2-40B4-BE49-F238E27FC236}">
                <a16:creationId xmlns:a16="http://schemas.microsoft.com/office/drawing/2014/main" id="{3B87240A-7841-2370-A3BC-E28B6A47FCA6}"/>
              </a:ext>
            </a:extLst>
          </p:cNvPr>
          <p:cNvSpPr txBox="1"/>
          <p:nvPr userDrawn="1"/>
        </p:nvSpPr>
        <p:spPr>
          <a:xfrm>
            <a:off x="1371600" y="4340578"/>
            <a:ext cx="8477250" cy="560971"/>
          </a:xfrm>
          <a:prstGeom prst="rect">
            <a:avLst/>
          </a:prstGeom>
        </p:spPr>
        <p:txBody>
          <a:bodyPr vert="horz" lIns="0" tIns="0" rIns="0" bIns="0" rtlCol="0">
            <a:noAutofit/>
          </a:bodyPr>
          <a:lstStyle>
            <a:lvl1pPr marL="0" lvl="0" indent="0" defTabSz="1828343" eaLnBrk="1" latinLnBrk="0" hangingPunct="1">
              <a:lnSpc>
                <a:spcPct val="120000"/>
              </a:lnSpc>
              <a:spcBef>
                <a:spcPts val="500"/>
              </a:spcBef>
              <a:buFont typeface="Arial" panose="020B0604020202020204" pitchFamily="34" charset="0"/>
              <a:buNone/>
              <a:defRPr sz="3600" b="1" i="0">
                <a:solidFill>
                  <a:schemeClr val="accent1"/>
                </a:solidFill>
                <a:latin typeface="Open Sans Condensed Condensed" pitchFamily="2" charset="0"/>
                <a:ea typeface="Open Sans Condensed Condensed" pitchFamily="2" charset="0"/>
                <a:cs typeface="Open Sans Condensed Condensed" pitchFamily="2" charset="0"/>
              </a:defRPr>
            </a:lvl1pPr>
            <a:lvl2pPr marL="457200" indent="-457200" defTabSz="1828343" eaLnBrk="1" latinLnBrk="0" hangingPunct="1">
              <a:lnSpc>
                <a:spcPct val="120000"/>
              </a:lnSpc>
              <a:spcBef>
                <a:spcPts val="500"/>
              </a:spcBef>
              <a:buFont typeface="System Font Regular"/>
              <a:buChar char="–"/>
              <a:defRPr sz="2800">
                <a:solidFill>
                  <a:srgbClr val="000000"/>
                </a:solidFill>
                <a:latin typeface="+mn-lt"/>
                <a:ea typeface="+mn-ea"/>
                <a:cs typeface="+mn-cs"/>
              </a:defRPr>
            </a:lvl2pPr>
            <a:lvl3pPr marL="457200" indent="-457200" defTabSz="1828343" eaLnBrk="1" latinLnBrk="0" hangingPunct="1">
              <a:lnSpc>
                <a:spcPct val="120000"/>
              </a:lnSpc>
              <a:spcBef>
                <a:spcPts val="500"/>
              </a:spcBef>
              <a:buFont typeface="Arial" panose="020B0604020202020204" pitchFamily="34" charset="0"/>
              <a:buChar char="•"/>
              <a:defRPr sz="2800">
                <a:solidFill>
                  <a:srgbClr val="000000"/>
                </a:solidFill>
                <a:latin typeface="+mn-lt"/>
                <a:ea typeface="+mn-ea"/>
                <a:cs typeface="+mn-cs"/>
              </a:defRPr>
            </a:lvl3pPr>
            <a:lvl4pPr marL="457200" indent="-457200" defTabSz="1828343" eaLnBrk="1" latinLnBrk="0" hangingPunct="1">
              <a:lnSpc>
                <a:spcPct val="120000"/>
              </a:lnSpc>
              <a:spcBef>
                <a:spcPts val="500"/>
              </a:spcBef>
              <a:buFont typeface="System Font Regular"/>
              <a:buChar char="–"/>
              <a:defRPr sz="2800">
                <a:solidFill>
                  <a:srgbClr val="000000"/>
                </a:solidFill>
                <a:latin typeface="+mn-lt"/>
                <a:ea typeface="+mn-ea"/>
                <a:cs typeface="+mn-cs"/>
              </a:defRPr>
            </a:lvl4pPr>
            <a:lvl5pPr marL="1143000" indent="-228600" defTabSz="1828343" eaLnBrk="1" latinLnBrk="0" hangingPunct="1">
              <a:lnSpc>
                <a:spcPct val="120000"/>
              </a:lnSpc>
              <a:spcBef>
                <a:spcPts val="500"/>
              </a:spcBef>
              <a:buFont typeface="Arial" panose="020B0604020202020204" pitchFamily="34" charset="0"/>
              <a:buChar char="•"/>
              <a:defRPr sz="2800">
                <a:latin typeface="+mn-lt"/>
                <a:ea typeface="+mn-ea"/>
                <a:cs typeface="+mn-cs"/>
              </a:defRPr>
            </a:lvl5pPr>
            <a:lvl6pPr marL="5027943" indent="-457086" defTabSz="1828343">
              <a:lnSpc>
                <a:spcPct val="90000"/>
              </a:lnSpc>
              <a:spcBef>
                <a:spcPts val="1000"/>
              </a:spcBef>
              <a:buFont typeface="Arial" panose="020B0604020202020204" pitchFamily="34" charset="0"/>
              <a:buChar char="•"/>
              <a:defRPr sz="3599">
                <a:latin typeface="+mn-lt"/>
                <a:ea typeface="+mn-ea"/>
                <a:cs typeface="+mn-cs"/>
              </a:defRPr>
            </a:lvl6pPr>
            <a:lvl7pPr marL="5942114" indent="-457086" defTabSz="1828343">
              <a:lnSpc>
                <a:spcPct val="90000"/>
              </a:lnSpc>
              <a:spcBef>
                <a:spcPts val="1000"/>
              </a:spcBef>
              <a:buFont typeface="Arial" panose="020B0604020202020204" pitchFamily="34" charset="0"/>
              <a:buChar char="•"/>
              <a:defRPr sz="3599">
                <a:latin typeface="+mn-lt"/>
                <a:ea typeface="+mn-ea"/>
                <a:cs typeface="+mn-cs"/>
              </a:defRPr>
            </a:lvl7pPr>
            <a:lvl8pPr marL="6856286" indent="-457086" defTabSz="1828343">
              <a:lnSpc>
                <a:spcPct val="90000"/>
              </a:lnSpc>
              <a:spcBef>
                <a:spcPts val="1000"/>
              </a:spcBef>
              <a:buFont typeface="Arial" panose="020B0604020202020204" pitchFamily="34" charset="0"/>
              <a:buChar char="•"/>
              <a:defRPr sz="3599">
                <a:latin typeface="+mn-lt"/>
                <a:ea typeface="+mn-ea"/>
                <a:cs typeface="+mn-cs"/>
              </a:defRPr>
            </a:lvl8pPr>
            <a:lvl9pPr marL="7770457" indent="-457086" defTabSz="1828343">
              <a:lnSpc>
                <a:spcPct val="90000"/>
              </a:lnSpc>
              <a:spcBef>
                <a:spcPts val="1000"/>
              </a:spcBef>
              <a:buFont typeface="Arial" panose="020B0604020202020204" pitchFamily="34" charset="0"/>
              <a:buChar char="•"/>
              <a:defRPr sz="3599">
                <a:latin typeface="+mn-lt"/>
                <a:ea typeface="+mn-ea"/>
                <a:cs typeface="+mn-cs"/>
              </a:defRPr>
            </a:lvl9pPr>
          </a:lstStyle>
          <a:p>
            <a:pPr lvl="0"/>
            <a:r>
              <a:rPr lang="en-US" dirty="0"/>
              <a:t>PLAN </a:t>
            </a:r>
            <a:r>
              <a:rPr lang="en-US" dirty="0">
                <a:latin typeface="+mn-lt"/>
              </a:rPr>
              <a:t>PERFORMANCE</a:t>
            </a:r>
            <a:r>
              <a:rPr lang="en-US" dirty="0"/>
              <a:t> INSIGHTS</a:t>
            </a:r>
          </a:p>
        </p:txBody>
      </p:sp>
      <p:sp>
        <p:nvSpPr>
          <p:cNvPr id="15" name="Plan ID">
            <a:extLst>
              <a:ext uri="{FF2B5EF4-FFF2-40B4-BE49-F238E27FC236}">
                <a16:creationId xmlns:a16="http://schemas.microsoft.com/office/drawing/2014/main" id="{DB3AAE5A-7F43-A7F5-22D3-14D87C057691}"/>
              </a:ext>
            </a:extLst>
          </p:cNvPr>
          <p:cNvSpPr>
            <a:spLocks noGrp="1"/>
          </p:cNvSpPr>
          <p:nvPr>
            <p:ph type="body" sz="quarter" idx="12" hasCustomPrompt="1"/>
          </p:nvPr>
        </p:nvSpPr>
        <p:spPr>
          <a:xfrm>
            <a:off x="1371600" y="6313850"/>
            <a:ext cx="3886200" cy="429768"/>
          </a:xfrm>
        </p:spPr>
        <p:txBody>
          <a:bodyPr anchor="b"/>
          <a:lstStyle>
            <a:lvl1pPr marL="0" indent="0">
              <a:buNone/>
              <a:defRPr>
                <a:solidFill>
                  <a:srgbClr val="002057"/>
                </a:solidFill>
              </a:defRPr>
            </a:lvl1pPr>
            <a:lvl2pPr marL="0" indent="0">
              <a:buNone/>
              <a:defRPr/>
            </a:lvl2pPr>
            <a:lvl3pPr marL="0" indent="0">
              <a:buNone/>
              <a:defRPr/>
            </a:lvl3pPr>
            <a:lvl4pPr marL="0" indent="0">
              <a:buNone/>
              <a:defRPr/>
            </a:lvl4pPr>
            <a:lvl5pPr marL="914400" indent="0">
              <a:buNone/>
              <a:defRPr/>
            </a:lvl5pPr>
          </a:lstStyle>
          <a:p>
            <a:pPr lvl="0"/>
            <a:r>
              <a:rPr lang="en-US" dirty="0"/>
              <a:t>Plan ID</a:t>
            </a:r>
          </a:p>
        </p:txBody>
      </p:sp>
      <p:sp>
        <p:nvSpPr>
          <p:cNvPr id="7" name="As of date">
            <a:extLst>
              <a:ext uri="{FF2B5EF4-FFF2-40B4-BE49-F238E27FC236}">
                <a16:creationId xmlns:a16="http://schemas.microsoft.com/office/drawing/2014/main" id="{DB800A68-4666-D04C-9E68-83E2E900E278}"/>
              </a:ext>
            </a:extLst>
          </p:cNvPr>
          <p:cNvSpPr>
            <a:spLocks noGrp="1"/>
          </p:cNvSpPr>
          <p:nvPr>
            <p:ph type="body" sz="quarter" idx="10" hasCustomPrompt="1"/>
          </p:nvPr>
        </p:nvSpPr>
        <p:spPr>
          <a:xfrm>
            <a:off x="1371600" y="5097789"/>
            <a:ext cx="5250882" cy="429768"/>
          </a:xfrm>
        </p:spPr>
        <p:txBody>
          <a:bodyPr>
            <a:noAutofit/>
          </a:bodyPr>
          <a:lstStyle>
            <a:lvl1pPr marL="0" indent="0">
              <a:lnSpc>
                <a:spcPct val="100000"/>
              </a:lnSpc>
              <a:buFontTx/>
              <a:buNone/>
              <a:defRPr b="0" i="0">
                <a:solidFill>
                  <a:srgbClr val="002057"/>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1828343" rtl="0" eaLnBrk="1" fontAlgn="auto" latinLnBrk="0" hangingPunct="1">
              <a:lnSpc>
                <a:spcPct val="100000"/>
              </a:lnSpc>
              <a:spcBef>
                <a:spcPts val="500"/>
              </a:spcBef>
              <a:spcAft>
                <a:spcPts val="0"/>
              </a:spcAft>
              <a:buClrTx/>
              <a:buSzTx/>
              <a:buFontTx/>
              <a:buNone/>
              <a:tabLst/>
              <a:defRPr/>
            </a:pPr>
            <a:r>
              <a:rPr lang="en-US" dirty="0"/>
              <a:t>As of M/D/YYYY</a:t>
            </a:r>
          </a:p>
          <a:p>
            <a:endParaRPr lang="en-US" altLang="en-US" sz="2800" b="1" dirty="0">
              <a:solidFill>
                <a:schemeClr val="bg1"/>
              </a:solidFill>
            </a:endParaRPr>
          </a:p>
        </p:txBody>
      </p:sp>
      <p:pic>
        <p:nvPicPr>
          <p:cNvPr id="8" name="Picture 7">
            <a:extLst>
              <a:ext uri="{FF2B5EF4-FFF2-40B4-BE49-F238E27FC236}">
                <a16:creationId xmlns:a16="http://schemas.microsoft.com/office/drawing/2014/main" id="{9EE8E453-64AF-F553-127C-C956036C766E}"/>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1355191" y="1876768"/>
            <a:ext cx="2810532" cy="1171055"/>
          </a:xfrm>
          <a:prstGeom prst="rect">
            <a:avLst/>
          </a:prstGeom>
        </p:spPr>
      </p:pic>
    </p:spTree>
    <p:extLst>
      <p:ext uri="{BB962C8B-B14F-4D97-AF65-F5344CB8AC3E}">
        <p14:creationId xmlns:p14="http://schemas.microsoft.com/office/powerpoint/2010/main" val="3136463592"/>
      </p:ext>
    </p:extLst>
  </p:cSld>
  <p:clrMapOvr>
    <a:masterClrMapping/>
  </p:clrMapOvr>
  <p:extLst>
    <p:ext uri="{DCECCB84-F9BA-43D5-87BE-67443E8EF086}">
      <p15:sldGuideLst xmlns:p15="http://schemas.microsoft.com/office/powerpoint/2012/main">
        <p15:guide id="1" orient="horz" pos="4320">
          <p15:clr>
            <a:srgbClr val="FBAE40"/>
          </p15:clr>
        </p15:guide>
        <p15:guide id="2" pos="767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4" name="Slide Title">
            <a:extLst>
              <a:ext uri="{FF2B5EF4-FFF2-40B4-BE49-F238E27FC236}">
                <a16:creationId xmlns:a16="http://schemas.microsoft.com/office/drawing/2014/main" id="{3E10B58A-B40C-4122-7F60-0C0CB2F94DF8}"/>
              </a:ext>
            </a:extLst>
          </p:cNvPr>
          <p:cNvSpPr txBox="1">
            <a:spLocks/>
          </p:cNvSpPr>
          <p:nvPr userDrawn="1"/>
        </p:nvSpPr>
        <p:spPr>
          <a:xfrm>
            <a:off x="1380744" y="914400"/>
            <a:ext cx="826267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600" b="1">
                <a:solidFill>
                  <a:srgbClr val="00205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sz="6000" dirty="0">
                <a:latin typeface="Open Sans ExtraBold" panose="020B0906030804020204" pitchFamily="34" charset="0"/>
                <a:ea typeface="Open Sans ExtraBold" panose="020B0906030804020204" pitchFamily="34" charset="0"/>
                <a:cs typeface="Open Sans ExtraBold" panose="020B0906030804020204" pitchFamily="34" charset="0"/>
              </a:rPr>
              <a:t>Introduction</a:t>
            </a:r>
          </a:p>
        </p:txBody>
      </p:sp>
      <p:sp>
        <p:nvSpPr>
          <p:cNvPr id="5" name="Rectangle 4">
            <a:extLst>
              <a:ext uri="{FF2B5EF4-FFF2-40B4-BE49-F238E27FC236}">
                <a16:creationId xmlns:a16="http://schemas.microsoft.com/office/drawing/2014/main" id="{58276781-4CBB-4D4B-C0A8-A6FEECDB77ED}"/>
              </a:ext>
            </a:extLst>
          </p:cNvPr>
          <p:cNvSpPr>
            <a:spLocks noChangeAspect="1"/>
          </p:cNvSpPr>
          <p:nvPr userDrawn="1"/>
        </p:nvSpPr>
        <p:spPr>
          <a:xfrm>
            <a:off x="0" y="2612572"/>
            <a:ext cx="24377904" cy="9884228"/>
          </a:xfrm>
          <a:prstGeom prst="rect">
            <a:avLst/>
          </a:prstGeom>
          <a:solidFill>
            <a:srgbClr val="F8F6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Title 1">
            <a:extLst>
              <a:ext uri="{FF2B5EF4-FFF2-40B4-BE49-F238E27FC236}">
                <a16:creationId xmlns:a16="http://schemas.microsoft.com/office/drawing/2014/main" id="{FB4AFAA4-D004-19B6-3B0E-F66CD910A17A}"/>
              </a:ext>
            </a:extLst>
          </p:cNvPr>
          <p:cNvSpPr txBox="1">
            <a:spLocks/>
          </p:cNvSpPr>
          <p:nvPr userDrawn="1"/>
        </p:nvSpPr>
        <p:spPr>
          <a:xfrm>
            <a:off x="3526972" y="4094838"/>
            <a:ext cx="19433612" cy="8258893"/>
          </a:xfrm>
          <a:prstGeom prst="rect">
            <a:avLst/>
          </a:prstGeom>
        </p:spPr>
        <p:txBody>
          <a:bodyPr vert="horz" lIns="0" tIns="0" rIns="0" bIns="0" rtlCol="0" anchor="t" anchorCtr="0">
            <a:noAutofit/>
          </a:bodyPr>
          <a:lstStyle>
            <a:lvl1pPr algn="l" defTabSz="1828343" rtl="0" eaLnBrk="1" latinLnBrk="0" hangingPunct="1">
              <a:lnSpc>
                <a:spcPct val="100000"/>
              </a:lnSpc>
              <a:spcBef>
                <a:spcPct val="0"/>
              </a:spcBef>
              <a:buNone/>
              <a:defRPr sz="6600" b="1" i="0" kern="1200">
                <a:solidFill>
                  <a:schemeClr val="tx2"/>
                </a:solidFill>
                <a:latin typeface="+mn-lt"/>
                <a:ea typeface="Open Sans Extrabold" panose="020B0606030504020204" pitchFamily="34" charset="0"/>
                <a:cs typeface="Open Sans Extrabold" panose="020B0606030504020204" pitchFamily="34" charset="0"/>
              </a:defRPr>
            </a:lvl1pPr>
          </a:lstStyle>
          <a:p>
            <a:pPr marL="0" marR="0" lvl="0" indent="0" algn="l" defTabSz="1828343" rtl="0" eaLnBrk="1" fontAlgn="auto" latinLnBrk="0" hangingPunct="1">
              <a:lnSpc>
                <a:spcPct val="100000"/>
              </a:lnSpc>
              <a:spcBef>
                <a:spcPct val="0"/>
              </a:spcBef>
              <a:spcAft>
                <a:spcPts val="600"/>
              </a:spcAft>
              <a:buClrTx/>
              <a:buSzTx/>
              <a:buFontTx/>
              <a:buNone/>
              <a:tabLst/>
              <a:defRPr/>
            </a:pPr>
            <a:r>
              <a:rPr kumimoji="0" lang="en-US" sz="2400" b="1" i="0" u="none" strike="noStrike" kern="1200" cap="none" spc="0" normalizeH="0" baseline="0" noProof="0" dirty="0">
                <a:ln>
                  <a:noFill/>
                </a:ln>
                <a:solidFill>
                  <a:srgbClr val="004185"/>
                </a:solidFill>
                <a:effectLst/>
                <a:uLnTx/>
                <a:uFillTx/>
                <a:latin typeface="Open Sans"/>
                <a:ea typeface="Open Sans Extrabold" panose="020B0606030504020204" pitchFamily="34" charset="0"/>
                <a:cs typeface="Open Sans Extrabold" panose="020B0606030504020204" pitchFamily="34" charset="0"/>
              </a:rPr>
              <a:t>How we capture data</a:t>
            </a:r>
          </a:p>
          <a:p>
            <a:pPr marL="0" marR="0" lvl="0" indent="0" algn="l" defTabSz="1827887" rtl="0" eaLnBrk="1" fontAlgn="auto" latinLnBrk="0" hangingPunct="1">
              <a:lnSpc>
                <a:spcPct val="100000"/>
              </a:lnSpc>
              <a:spcBef>
                <a:spcPts val="0"/>
              </a:spcBef>
              <a:spcAft>
                <a:spcPts val="24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rPr>
              <a:t>Every month a comprehensive month-end “snapshot” of your plan’s data is taken. The snapshot is a point-in-time capture of what is on the recordkeeping systems at the time that it is taken. Each month-end snapshot is then saved and stored so that it can be used to report on your plan’s activity and performance over time.</a:t>
            </a:r>
          </a:p>
          <a:p>
            <a:pPr marL="0" marR="0" lvl="0" indent="0" algn="l" defTabSz="1827887"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rPr>
              <a:t>These snapshots do not change after they are taken. Therefore, they may not reconcile with other reporting that accounts for adjustments or corrections applied after the snapshot was taken.</a:t>
            </a:r>
          </a:p>
          <a:p>
            <a:pPr marL="0" marR="0" lvl="0" indent="0" algn="l" defTabSz="1827887"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endParaRPr>
          </a:p>
          <a:p>
            <a:pPr marL="0" marR="0" lvl="0" indent="0" algn="l" defTabSz="1827887"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004185"/>
                </a:solidFill>
                <a:effectLst/>
                <a:uLnTx/>
                <a:uFillTx/>
                <a:latin typeface="Open Sans"/>
                <a:ea typeface="Open Sans Extrabold" panose="020B0606030504020204" pitchFamily="34" charset="0"/>
                <a:cs typeface="Open Sans Extrabold" panose="020B0606030504020204" pitchFamily="34" charset="0"/>
              </a:rPr>
              <a:t>Data quality is key</a:t>
            </a:r>
          </a:p>
          <a:p>
            <a:pPr marL="0" marR="0" lvl="0" indent="0" algn="l" defTabSz="1827887" rtl="0" eaLnBrk="1" fontAlgn="auto" latinLnBrk="0" hangingPunct="1">
              <a:lnSpc>
                <a:spcPct val="100000"/>
              </a:lnSpc>
              <a:spcBef>
                <a:spcPts val="0"/>
              </a:spcBef>
              <a:spcAft>
                <a:spcPts val="24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rPr>
              <a:t>Good data drives good analytics. Several topics and metrics in this report rely on participant data that is provided by the plan sponsor or those who work on behalf of the plan. Providing and maintaining high quality data for your entire participant population ensures the accuracy of the insights presented. </a:t>
            </a:r>
          </a:p>
          <a:p>
            <a:pPr marL="0" marR="0" lvl="0" indent="0" algn="l" defTabSz="1827887"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rPr>
              <a:t>When the required data for a topic is completely unavailable, the topic will be excluded from this report.</a:t>
            </a:r>
          </a:p>
          <a:p>
            <a:pPr marL="0" marR="0" lvl="0" indent="0" algn="l" defTabSz="1827887"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endParaRPr>
          </a:p>
          <a:p>
            <a:pPr marL="0" marR="0" lvl="0" indent="0" algn="l" defTabSz="1827887"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4185"/>
                </a:solidFill>
                <a:effectLst/>
                <a:uLnTx/>
                <a:uFillTx/>
                <a:latin typeface="Open Sans"/>
                <a:ea typeface="Open Sans Extrabold" panose="020B0606030504020204" pitchFamily="34" charset="0"/>
                <a:cs typeface="Open Sans Extrabold" panose="020B0606030504020204" pitchFamily="34" charset="0"/>
              </a:rPr>
              <a:t>Benchmarking</a:t>
            </a:r>
          </a:p>
          <a:p>
            <a:pPr marL="0" marR="0" lvl="0" indent="0" algn="l" defTabSz="1827887"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srgbClr val="004185"/>
              </a:solidFill>
              <a:effectLst/>
              <a:uLnTx/>
              <a:uFillTx/>
              <a:latin typeface="Open Sans"/>
              <a:ea typeface="Open Sans Extrabold" panose="020B0606030504020204" pitchFamily="34" charset="0"/>
              <a:cs typeface="Open Sans Extrabold" panose="020B0606030504020204" pitchFamily="34" charset="0"/>
            </a:endParaRPr>
          </a:p>
          <a:p>
            <a:pPr marL="0" marR="0" lvl="0" indent="0" algn="l" defTabSz="1827887"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endParaRPr>
          </a:p>
          <a:p>
            <a:pPr marL="0" marR="0" lvl="0" indent="0" algn="l" defTabSz="1827887"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rPr>
              <a:t>You’ll find benchmarking insights throughout this report. Benchmarks show how your plan compares to a peer group of other similar retirement plans that are on the same recordkeeping platform. The peer group used is based on your retirement plan’s type and assets.</a:t>
            </a:r>
          </a:p>
          <a:p>
            <a:pPr marL="0" marR="0" lvl="0" indent="0" algn="l" defTabSz="1827887" rtl="0" eaLnBrk="1" fontAlgn="auto" latinLnBrk="0" hangingPunct="1">
              <a:lnSpc>
                <a:spcPct val="100000"/>
              </a:lnSpc>
              <a:spcBef>
                <a:spcPts val="0"/>
              </a:spcBef>
              <a:spcAft>
                <a:spcPts val="18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rPr>
              <a:t>The “Benchmark” represents the median (50</a:t>
            </a:r>
            <a:r>
              <a:rPr kumimoji="0" lang="en-US" sz="2400" b="0" i="0" u="none" strike="noStrike" kern="1200" cap="none" spc="0" normalizeH="0" baseline="3000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rPr>
              <a:t>th</a:t>
            </a:r>
            <a:r>
              <a:rPr kumimoji="0" lang="en-US" sz="2400" b="0" i="0" u="none" strike="noStrike" kern="1200" cap="none" spc="0" normalizeH="0" baseline="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rPr>
              <a:t> percentile) of the results that each plan in the peer group had for the metric that is being benchmarked. The “Top 10%” represents the 90</a:t>
            </a:r>
            <a:r>
              <a:rPr kumimoji="0" lang="en-US" sz="2400" b="0" i="0" u="none" strike="noStrike" kern="1200" cap="none" spc="0" normalizeH="0" baseline="3000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rPr>
              <a:t>th</a:t>
            </a:r>
            <a:r>
              <a:rPr kumimoji="0" lang="en-US" sz="2400" b="0" i="0" u="none" strike="noStrike" kern="1200" cap="none" spc="0" normalizeH="0" baseline="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rPr>
              <a:t> percentile for the same peer group. </a:t>
            </a:r>
          </a:p>
        </p:txBody>
      </p:sp>
      <p:sp>
        <p:nvSpPr>
          <p:cNvPr id="7" name="Title 1">
            <a:extLst>
              <a:ext uri="{FF2B5EF4-FFF2-40B4-BE49-F238E27FC236}">
                <a16:creationId xmlns:a16="http://schemas.microsoft.com/office/drawing/2014/main" id="{D6678FBC-E9FD-E822-4536-6B4A226383C3}"/>
              </a:ext>
            </a:extLst>
          </p:cNvPr>
          <p:cNvSpPr txBox="1">
            <a:spLocks/>
          </p:cNvSpPr>
          <p:nvPr userDrawn="1"/>
        </p:nvSpPr>
        <p:spPr>
          <a:xfrm>
            <a:off x="1380744" y="2974506"/>
            <a:ext cx="21579840" cy="995264"/>
          </a:xfrm>
          <a:prstGeom prst="rect">
            <a:avLst/>
          </a:prstGeom>
        </p:spPr>
        <p:txBody>
          <a:bodyPr vert="horz" lIns="0" tIns="0" rIns="0" bIns="0" rtlCol="0" anchor="t" anchorCtr="0">
            <a:noAutofit/>
          </a:bodyPr>
          <a:lstStyle>
            <a:lvl1pPr algn="l" defTabSz="1828343" rtl="0" eaLnBrk="1" latinLnBrk="0" hangingPunct="1">
              <a:lnSpc>
                <a:spcPct val="100000"/>
              </a:lnSpc>
              <a:spcBef>
                <a:spcPct val="0"/>
              </a:spcBef>
              <a:buNone/>
              <a:defRPr sz="6600" b="1" i="0" kern="1200">
                <a:solidFill>
                  <a:schemeClr val="tx2"/>
                </a:solidFill>
                <a:latin typeface="+mn-lt"/>
                <a:ea typeface="Open Sans Extrabold" panose="020B0606030504020204" pitchFamily="34" charset="0"/>
                <a:cs typeface="Open Sans Extrabold" panose="020B0606030504020204" pitchFamily="34" charset="0"/>
              </a:defRPr>
            </a:lvl1pPr>
          </a:lstStyle>
          <a:p>
            <a:pPr marL="0" marR="0" lvl="0" indent="0" algn="l" defTabSz="1828343"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Open Sans"/>
                <a:ea typeface="Open Sans Extrabold" panose="020B0606030504020204" pitchFamily="34" charset="0"/>
                <a:cs typeface="Open Sans Extrabold" panose="020B0606030504020204" pitchFamily="34" charset="0"/>
              </a:rPr>
              <a:t>This Plan Performance Insights report provides directional insights into your plan by presenting key measures of plan health along with overviews of participant activity. The below are important background details to understand as you review this report.</a:t>
            </a:r>
          </a:p>
        </p:txBody>
      </p:sp>
      <p:cxnSp>
        <p:nvCxnSpPr>
          <p:cNvPr id="17" name="Straight Connector 16">
            <a:extLst>
              <a:ext uri="{FF2B5EF4-FFF2-40B4-BE49-F238E27FC236}">
                <a16:creationId xmlns:a16="http://schemas.microsoft.com/office/drawing/2014/main" id="{03CCC2B3-419D-3C0D-9E6E-57ABCEA47EC8}"/>
              </a:ext>
            </a:extLst>
          </p:cNvPr>
          <p:cNvCxnSpPr>
            <a:cxnSpLocks/>
          </p:cNvCxnSpPr>
          <p:nvPr userDrawn="1"/>
        </p:nvCxnSpPr>
        <p:spPr>
          <a:xfrm>
            <a:off x="2002537" y="5014416"/>
            <a:ext cx="0" cy="5514792"/>
          </a:xfrm>
          <a:prstGeom prst="line">
            <a:avLst/>
          </a:prstGeom>
          <a:ln w="8255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descr="A blue and white logo&#10;&#10;Description automatically generated">
            <a:extLst>
              <a:ext uri="{FF2B5EF4-FFF2-40B4-BE49-F238E27FC236}">
                <a16:creationId xmlns:a16="http://schemas.microsoft.com/office/drawing/2014/main" id="{136D47F1-ED8B-28A0-6220-0058001231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0745" y="4753542"/>
            <a:ext cx="1234440" cy="1234440"/>
          </a:xfrm>
          <a:prstGeom prst="rect">
            <a:avLst/>
          </a:prstGeom>
        </p:spPr>
      </p:pic>
      <p:pic>
        <p:nvPicPr>
          <p:cNvPr id="8" name="Picture 7" descr="A magnifying glass with a pulse line&#10;&#10;Description automatically generated">
            <a:extLst>
              <a:ext uri="{FF2B5EF4-FFF2-40B4-BE49-F238E27FC236}">
                <a16:creationId xmlns:a16="http://schemas.microsoft.com/office/drawing/2014/main" id="{93C67635-EFEF-C61C-1AA0-2AAA57EE85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80745" y="7653293"/>
            <a:ext cx="1234440" cy="1234440"/>
          </a:xfrm>
          <a:prstGeom prst="rect">
            <a:avLst/>
          </a:prstGeom>
        </p:spPr>
      </p:pic>
      <p:pic>
        <p:nvPicPr>
          <p:cNvPr id="9" name="Picture 8">
            <a:extLst>
              <a:ext uri="{FF2B5EF4-FFF2-40B4-BE49-F238E27FC236}">
                <a16:creationId xmlns:a16="http://schemas.microsoft.com/office/drawing/2014/main" id="{E9EFD7C2-336C-490C-4F62-C9F9CA9776D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80745" y="10486208"/>
            <a:ext cx="1234440" cy="1234440"/>
          </a:xfrm>
          <a:prstGeom prst="rect">
            <a:avLst/>
          </a:prstGeom>
        </p:spPr>
      </p:pic>
    </p:spTree>
    <p:extLst>
      <p:ext uri="{BB962C8B-B14F-4D97-AF65-F5344CB8AC3E}">
        <p14:creationId xmlns:p14="http://schemas.microsoft.com/office/powerpoint/2010/main" val="2846253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_Quality">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4EC1159A-C5AE-33F3-ED6A-647CD4834FB6}"/>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6790878"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Data quality review</a:t>
            </a:r>
          </a:p>
        </p:txBody>
      </p:sp>
      <p:sp>
        <p:nvSpPr>
          <p:cNvPr id="11" name="TextBox 10">
            <a:extLst>
              <a:ext uri="{FF2B5EF4-FFF2-40B4-BE49-F238E27FC236}">
                <a16:creationId xmlns:a16="http://schemas.microsoft.com/office/drawing/2014/main" id="{33B1091A-53DC-1BDE-FBF6-FABFEA23C516}"/>
              </a:ext>
            </a:extLst>
          </p:cNvPr>
          <p:cNvSpPr txBox="1"/>
          <p:nvPr userDrawn="1"/>
        </p:nvSpPr>
        <p:spPr>
          <a:xfrm>
            <a:off x="1371346" y="1994110"/>
            <a:ext cx="21634958" cy="950258"/>
          </a:xfrm>
          <a:prstGeom prst="rect">
            <a:avLst/>
          </a:prstGeom>
          <a:noFill/>
        </p:spPr>
        <p:txBody>
          <a:bodyPr wrap="square" lIns="0" tIns="0" rIns="0" bIns="0" rtlCol="0" anchor="t" anchorCtr="0">
            <a:noAutofit/>
          </a:bodyPr>
          <a:lstStyle/>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data elements below are used when calculating some of your plan’s analytics. Reviewing these for accuracy and completeness will help you gauge the quality of the insights being provided for the topics mentioned. When we have not been provided with the data needed for an insight’s calculation, it may be excluded from this report. </a:t>
            </a:r>
          </a:p>
        </p:txBody>
      </p:sp>
      <p:sp>
        <p:nvSpPr>
          <p:cNvPr id="4" name="Rectangle 3">
            <a:extLst>
              <a:ext uri="{FF2B5EF4-FFF2-40B4-BE49-F238E27FC236}">
                <a16:creationId xmlns:a16="http://schemas.microsoft.com/office/drawing/2014/main" id="{DA8C157C-1C87-9F68-C899-B80988985064}"/>
              </a:ext>
            </a:extLst>
          </p:cNvPr>
          <p:cNvSpPr/>
          <p:nvPr userDrawn="1"/>
        </p:nvSpPr>
        <p:spPr>
          <a:xfrm>
            <a:off x="1" y="3147778"/>
            <a:ext cx="24377904" cy="8485632"/>
          </a:xfrm>
          <a:prstGeom prst="rect">
            <a:avLst/>
          </a:prstGeom>
          <a:solidFill>
            <a:srgbClr val="F8F6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10" name="Rectangle 9">
            <a:extLst>
              <a:ext uri="{FF2B5EF4-FFF2-40B4-BE49-F238E27FC236}">
                <a16:creationId xmlns:a16="http://schemas.microsoft.com/office/drawing/2014/main" id="{1B35E37F-BD72-A8C1-1634-47A375B57C7E}"/>
              </a:ext>
            </a:extLst>
          </p:cNvPr>
          <p:cNvSpPr/>
          <p:nvPr userDrawn="1"/>
        </p:nvSpPr>
        <p:spPr>
          <a:xfrm>
            <a:off x="11430002" y="3357881"/>
            <a:ext cx="11522455" cy="2520949"/>
          </a:xfrm>
          <a:prstGeom prst="rect">
            <a:avLst/>
          </a:prstGeom>
          <a:solidFill>
            <a:srgbClr val="E5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14F0A5E-C42C-1D37-5F64-5DC61D8BC2A0}"/>
              </a:ext>
            </a:extLst>
          </p:cNvPr>
          <p:cNvSpPr/>
          <p:nvPr userDrawn="1"/>
        </p:nvSpPr>
        <p:spPr>
          <a:xfrm>
            <a:off x="11430001" y="6120766"/>
            <a:ext cx="11522455" cy="2520949"/>
          </a:xfrm>
          <a:prstGeom prst="rect">
            <a:avLst/>
          </a:prstGeom>
          <a:solidFill>
            <a:srgbClr val="E5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86D35CE-CD50-776D-852E-E5616DC9A42F}"/>
              </a:ext>
            </a:extLst>
          </p:cNvPr>
          <p:cNvSpPr/>
          <p:nvPr userDrawn="1"/>
        </p:nvSpPr>
        <p:spPr>
          <a:xfrm>
            <a:off x="11430001" y="8878570"/>
            <a:ext cx="11522455" cy="2520949"/>
          </a:xfrm>
          <a:prstGeom prst="rect">
            <a:avLst/>
          </a:prstGeom>
          <a:solidFill>
            <a:srgbClr val="E5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1E0780B7-5032-0474-C7C4-8BD960097910}"/>
              </a:ext>
            </a:extLst>
          </p:cNvPr>
          <p:cNvCxnSpPr>
            <a:cxnSpLocks/>
          </p:cNvCxnSpPr>
          <p:nvPr userDrawn="1"/>
        </p:nvCxnSpPr>
        <p:spPr>
          <a:xfrm>
            <a:off x="11727053" y="3577590"/>
            <a:ext cx="0" cy="2066544"/>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7CF5C66-7BF8-CB29-F84A-C5AA3A820DA3}"/>
              </a:ext>
            </a:extLst>
          </p:cNvPr>
          <p:cNvCxnSpPr>
            <a:cxnSpLocks/>
          </p:cNvCxnSpPr>
          <p:nvPr userDrawn="1"/>
        </p:nvCxnSpPr>
        <p:spPr>
          <a:xfrm>
            <a:off x="11727053" y="6336792"/>
            <a:ext cx="0" cy="2066544"/>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2D66457-42A9-0E60-E7F4-C26099BF64AE}"/>
              </a:ext>
            </a:extLst>
          </p:cNvPr>
          <p:cNvCxnSpPr>
            <a:cxnSpLocks/>
          </p:cNvCxnSpPr>
          <p:nvPr userDrawn="1"/>
        </p:nvCxnSpPr>
        <p:spPr>
          <a:xfrm>
            <a:off x="11727053" y="9098280"/>
            <a:ext cx="0" cy="2066544"/>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sp>
        <p:nvSpPr>
          <p:cNvPr id="20" name="object 7">
            <a:extLst>
              <a:ext uri="{FF2B5EF4-FFF2-40B4-BE49-F238E27FC236}">
                <a16:creationId xmlns:a16="http://schemas.microsoft.com/office/drawing/2014/main" id="{B56FE118-AC6E-E976-B589-C7DD5978233C}"/>
              </a:ext>
            </a:extLst>
          </p:cNvPr>
          <p:cNvSpPr txBox="1"/>
          <p:nvPr userDrawn="1"/>
        </p:nvSpPr>
        <p:spPr>
          <a:xfrm>
            <a:off x="12214801" y="6136850"/>
            <a:ext cx="5730299" cy="2502929"/>
          </a:xfrm>
          <a:prstGeom prst="rect">
            <a:avLst/>
          </a:prstGeom>
        </p:spPr>
        <p:txBody>
          <a:bodyPr vert="horz" wrap="square" lIns="0" tIns="0" rIns="0" bIns="0" rtlCol="0" anchor="ctr">
            <a:noAutofit/>
          </a:bodyPr>
          <a:lstStyle/>
          <a:p>
            <a:pPr defTabSz="457200" fontAlgn="auto">
              <a:spcBef>
                <a:spcPts val="0"/>
              </a:spcBef>
              <a:spcAft>
                <a:spcPts val="1200"/>
              </a:spcAft>
            </a:pPr>
            <a:r>
              <a:rPr lang="en-US" sz="2400" b="1" dirty="0">
                <a:solidFill>
                  <a:srgbClr val="000000"/>
                </a:solidFill>
                <a:latin typeface="Open Sans"/>
                <a:ea typeface="Open Sans Light" pitchFamily="2" charset="0"/>
                <a:cs typeface="Open Sans Light" pitchFamily="2" charset="0"/>
              </a:rPr>
              <a:t>Deferral elections are required for</a:t>
            </a:r>
            <a:r>
              <a:rPr lang="en-US" sz="2400" dirty="0">
                <a:solidFill>
                  <a:srgbClr val="000000"/>
                </a:solidFill>
                <a:latin typeface="Open Sans"/>
                <a:ea typeface="Open Sans Light" pitchFamily="2" charset="0"/>
                <a:cs typeface="Open Sans Light" pitchFamily="2" charset="0"/>
              </a:rPr>
              <a:t>:</a:t>
            </a:r>
          </a:p>
          <a:p>
            <a:pPr defTabSz="457200" fontAlgn="auto">
              <a:spcBef>
                <a:spcPts val="0"/>
              </a:spcBef>
              <a:spcAft>
                <a:spcPts val="600"/>
              </a:spcAft>
            </a:pPr>
            <a:r>
              <a:rPr lang="en-US" sz="2200" dirty="0">
                <a:solidFill>
                  <a:srgbClr val="000000"/>
                </a:solidFill>
                <a:latin typeface="Open Sans"/>
                <a:ea typeface="Open Sans Light" pitchFamily="2" charset="0"/>
                <a:cs typeface="Open Sans Light" pitchFamily="2" charset="0"/>
              </a:rPr>
              <a:t>• Participation rate</a:t>
            </a:r>
          </a:p>
          <a:p>
            <a:pPr defTabSz="457200" fontAlgn="auto">
              <a:spcBef>
                <a:spcPts val="0"/>
              </a:spcBef>
              <a:spcAft>
                <a:spcPts val="1800"/>
              </a:spcAft>
            </a:pPr>
            <a:r>
              <a:rPr lang="en-US" sz="2200" dirty="0">
                <a:solidFill>
                  <a:srgbClr val="000000"/>
                </a:solidFill>
                <a:latin typeface="Open Sans"/>
                <a:ea typeface="Open Sans Light" pitchFamily="2" charset="0"/>
                <a:cs typeface="Open Sans Light" pitchFamily="2" charset="0"/>
              </a:rPr>
              <a:t>• Contribution rates</a:t>
            </a:r>
          </a:p>
          <a:p>
            <a:pPr defTabSz="457200" fontAlgn="auto">
              <a:spcBef>
                <a:spcPts val="0"/>
              </a:spcBef>
              <a:spcAft>
                <a:spcPts val="0"/>
              </a:spcAft>
            </a:pPr>
            <a:r>
              <a:rPr lang="en-US" sz="2200" dirty="0">
                <a:solidFill>
                  <a:srgbClr val="000000"/>
                </a:solidFill>
                <a:latin typeface="Open Sans"/>
                <a:ea typeface="Open Sans Light" pitchFamily="2" charset="0"/>
                <a:cs typeface="Open Sans Light" pitchFamily="2" charset="0"/>
              </a:rPr>
              <a:t>These insights are removed when there is no payroll activity</a:t>
            </a:r>
          </a:p>
        </p:txBody>
      </p:sp>
      <p:sp>
        <p:nvSpPr>
          <p:cNvPr id="21" name="object 7">
            <a:extLst>
              <a:ext uri="{FF2B5EF4-FFF2-40B4-BE49-F238E27FC236}">
                <a16:creationId xmlns:a16="http://schemas.microsoft.com/office/drawing/2014/main" id="{E86C008A-7250-023B-0B4A-83A3729EFBBA}"/>
              </a:ext>
            </a:extLst>
          </p:cNvPr>
          <p:cNvSpPr txBox="1"/>
          <p:nvPr userDrawn="1"/>
        </p:nvSpPr>
        <p:spPr>
          <a:xfrm>
            <a:off x="18775553" y="6136849"/>
            <a:ext cx="3739507" cy="2502930"/>
          </a:xfrm>
          <a:prstGeom prst="rect">
            <a:avLst/>
          </a:prstGeom>
        </p:spPr>
        <p:txBody>
          <a:bodyPr vert="horz" wrap="square" lIns="0" tIns="0" rIns="0" bIns="0" rtlCol="0" anchor="ctr">
            <a:noAutofit/>
          </a:bodyPr>
          <a:lstStyle/>
          <a:p>
            <a:pPr defTabSz="457200" fontAlgn="auto">
              <a:spcBef>
                <a:spcPts val="0"/>
              </a:spcBef>
              <a:spcAft>
                <a:spcPts val="1200"/>
              </a:spcAft>
            </a:pPr>
            <a:r>
              <a:rPr lang="en-US" sz="2200" dirty="0">
                <a:solidFill>
                  <a:srgbClr val="000000"/>
                </a:solidFill>
                <a:latin typeface="Open Sans"/>
                <a:ea typeface="Open Sans Light" pitchFamily="2" charset="0"/>
                <a:cs typeface="Open Sans Light" pitchFamily="2" charset="0"/>
              </a:rPr>
              <a:t>Deferral elections also help improve Lifetime Income Score calculations</a:t>
            </a:r>
          </a:p>
        </p:txBody>
      </p:sp>
      <p:sp>
        <p:nvSpPr>
          <p:cNvPr id="22" name="object 7">
            <a:extLst>
              <a:ext uri="{FF2B5EF4-FFF2-40B4-BE49-F238E27FC236}">
                <a16:creationId xmlns:a16="http://schemas.microsoft.com/office/drawing/2014/main" id="{FADA3258-8CC0-87E0-8E22-7F8DB4D3CC8B}"/>
              </a:ext>
            </a:extLst>
          </p:cNvPr>
          <p:cNvSpPr txBox="1"/>
          <p:nvPr userDrawn="1"/>
        </p:nvSpPr>
        <p:spPr>
          <a:xfrm>
            <a:off x="18775554" y="8878570"/>
            <a:ext cx="3739507" cy="2527966"/>
          </a:xfrm>
          <a:prstGeom prst="rect">
            <a:avLst/>
          </a:prstGeom>
        </p:spPr>
        <p:txBody>
          <a:bodyPr vert="horz" wrap="square" lIns="0" tIns="0" rIns="0" bIns="0" rtlCol="0" anchor="ctr">
            <a:noAutofit/>
          </a:bodyPr>
          <a:lstStyle/>
          <a:p>
            <a:pPr defTabSz="457200" fontAlgn="auto">
              <a:spcBef>
                <a:spcPts val="0"/>
              </a:spcBef>
              <a:spcAft>
                <a:spcPts val="1200"/>
              </a:spcAft>
            </a:pPr>
            <a:r>
              <a:rPr lang="en-US" sz="2200" dirty="0">
                <a:solidFill>
                  <a:srgbClr val="000000"/>
                </a:solidFill>
                <a:latin typeface="Open Sans"/>
                <a:ea typeface="Open Sans Light" pitchFamily="2" charset="0"/>
                <a:cs typeface="Open Sans Light" pitchFamily="2" charset="0"/>
              </a:rPr>
              <a:t>A plan-provided salary is required for contribution rates when participants elect flat-dollar deferrals</a:t>
            </a:r>
          </a:p>
        </p:txBody>
      </p:sp>
      <p:sp>
        <p:nvSpPr>
          <p:cNvPr id="23" name="object 7">
            <a:extLst>
              <a:ext uri="{FF2B5EF4-FFF2-40B4-BE49-F238E27FC236}">
                <a16:creationId xmlns:a16="http://schemas.microsoft.com/office/drawing/2014/main" id="{D443365C-55B9-D8E4-5E46-B1982DCD47CE}"/>
              </a:ext>
            </a:extLst>
          </p:cNvPr>
          <p:cNvSpPr txBox="1"/>
          <p:nvPr userDrawn="1"/>
        </p:nvSpPr>
        <p:spPr>
          <a:xfrm>
            <a:off x="12188825" y="8881715"/>
            <a:ext cx="5318124" cy="2527966"/>
          </a:xfrm>
          <a:prstGeom prst="rect">
            <a:avLst/>
          </a:prstGeom>
        </p:spPr>
        <p:txBody>
          <a:bodyPr vert="horz" wrap="square" lIns="0" tIns="0" rIns="0" bIns="0" rtlCol="0" anchor="ctr">
            <a:noAutofit/>
          </a:bodyPr>
          <a:lstStyle/>
          <a:p>
            <a:pPr defTabSz="457200" fontAlgn="auto">
              <a:spcBef>
                <a:spcPts val="0"/>
              </a:spcBef>
              <a:spcAft>
                <a:spcPts val="1800"/>
              </a:spcAft>
            </a:pPr>
            <a:r>
              <a:rPr lang="en-US" sz="2400" b="1" dirty="0">
                <a:solidFill>
                  <a:srgbClr val="000000"/>
                </a:solidFill>
                <a:latin typeface="Open Sans"/>
                <a:ea typeface="Open Sans Light" pitchFamily="2" charset="0"/>
                <a:cs typeface="Open Sans Light" pitchFamily="2" charset="0"/>
              </a:rPr>
              <a:t>Salary is required for Lifetime Income Score</a:t>
            </a:r>
          </a:p>
          <a:p>
            <a:pPr defTabSz="457200" fontAlgn="auto">
              <a:spcBef>
                <a:spcPts val="0"/>
              </a:spcBef>
              <a:spcAft>
                <a:spcPts val="1200"/>
              </a:spcAft>
            </a:pPr>
            <a:r>
              <a:rPr lang="en-US" sz="2200" b="0" dirty="0">
                <a:solidFill>
                  <a:srgbClr val="000000"/>
                </a:solidFill>
                <a:latin typeface="Open Sans"/>
                <a:ea typeface="Open Sans Light" pitchFamily="2" charset="0"/>
                <a:cs typeface="Open Sans Light" pitchFamily="2" charset="0"/>
              </a:rPr>
              <a:t>Participants may supply their own salary on the participant website</a:t>
            </a:r>
          </a:p>
        </p:txBody>
      </p:sp>
      <p:sp>
        <p:nvSpPr>
          <p:cNvPr id="24" name="object 7">
            <a:extLst>
              <a:ext uri="{FF2B5EF4-FFF2-40B4-BE49-F238E27FC236}">
                <a16:creationId xmlns:a16="http://schemas.microsoft.com/office/drawing/2014/main" id="{4E4F5190-2CFD-D124-C8B9-F041D03547D7}"/>
              </a:ext>
            </a:extLst>
          </p:cNvPr>
          <p:cNvSpPr txBox="1"/>
          <p:nvPr userDrawn="1"/>
        </p:nvSpPr>
        <p:spPr>
          <a:xfrm>
            <a:off x="12214801" y="3352800"/>
            <a:ext cx="5318124" cy="2526030"/>
          </a:xfrm>
          <a:prstGeom prst="rect">
            <a:avLst/>
          </a:prstGeom>
        </p:spPr>
        <p:txBody>
          <a:bodyPr vert="horz" wrap="square" lIns="0" tIns="0" rIns="0" bIns="0" rtlCol="0" anchor="ctr">
            <a:noAutofit/>
          </a:bodyPr>
          <a:lstStyle/>
          <a:p>
            <a:pPr defTabSz="457200" fontAlgn="auto">
              <a:spcBef>
                <a:spcPts val="0"/>
              </a:spcBef>
              <a:spcAft>
                <a:spcPts val="1800"/>
              </a:spcAft>
            </a:pPr>
            <a:r>
              <a:rPr lang="en-US" sz="2400" b="1" dirty="0">
                <a:solidFill>
                  <a:srgbClr val="000000"/>
                </a:solidFill>
                <a:latin typeface="Open Sans"/>
                <a:ea typeface="Open Sans Light" pitchFamily="2" charset="0"/>
                <a:cs typeface="Open Sans Light" pitchFamily="2" charset="0"/>
              </a:rPr>
              <a:t>A valid date of birth is required for Lifetime Income Score</a:t>
            </a:r>
            <a:endParaRPr lang="en-US" sz="2200" b="0" dirty="0">
              <a:solidFill>
                <a:srgbClr val="000000"/>
              </a:solidFill>
              <a:latin typeface="Open Sans"/>
              <a:ea typeface="Open Sans Light" pitchFamily="2" charset="0"/>
              <a:cs typeface="Open Sans Light" pitchFamily="2" charset="0"/>
            </a:endParaRPr>
          </a:p>
        </p:txBody>
      </p:sp>
      <p:cxnSp>
        <p:nvCxnSpPr>
          <p:cNvPr id="25" name="Straight Connector 24">
            <a:extLst>
              <a:ext uri="{FF2B5EF4-FFF2-40B4-BE49-F238E27FC236}">
                <a16:creationId xmlns:a16="http://schemas.microsoft.com/office/drawing/2014/main" id="{A517108F-932F-E484-F08E-A7DCF77DB1BA}"/>
              </a:ext>
            </a:extLst>
          </p:cNvPr>
          <p:cNvCxnSpPr>
            <a:cxnSpLocks/>
          </p:cNvCxnSpPr>
          <p:nvPr userDrawn="1"/>
        </p:nvCxnSpPr>
        <p:spPr>
          <a:xfrm>
            <a:off x="18337403" y="3577590"/>
            <a:ext cx="0" cy="2066544"/>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4730C89-F8BB-9EA8-3D97-A97E6A8D7353}"/>
              </a:ext>
            </a:extLst>
          </p:cNvPr>
          <p:cNvCxnSpPr>
            <a:cxnSpLocks/>
          </p:cNvCxnSpPr>
          <p:nvPr userDrawn="1"/>
        </p:nvCxnSpPr>
        <p:spPr>
          <a:xfrm>
            <a:off x="18337403" y="6336792"/>
            <a:ext cx="0" cy="2066544"/>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B8B6955-D9D9-810A-2F32-3B217559B091}"/>
              </a:ext>
            </a:extLst>
          </p:cNvPr>
          <p:cNvCxnSpPr>
            <a:cxnSpLocks/>
          </p:cNvCxnSpPr>
          <p:nvPr userDrawn="1"/>
        </p:nvCxnSpPr>
        <p:spPr>
          <a:xfrm>
            <a:off x="18337403" y="9098280"/>
            <a:ext cx="0" cy="2066544"/>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sp>
        <p:nvSpPr>
          <p:cNvPr id="32" name="object 7">
            <a:extLst>
              <a:ext uri="{FF2B5EF4-FFF2-40B4-BE49-F238E27FC236}">
                <a16:creationId xmlns:a16="http://schemas.microsoft.com/office/drawing/2014/main" id="{98A04348-3D30-D0E2-5EA3-8E193B0D157B}"/>
              </a:ext>
            </a:extLst>
          </p:cNvPr>
          <p:cNvSpPr txBox="1"/>
          <p:nvPr userDrawn="1"/>
        </p:nvSpPr>
        <p:spPr>
          <a:xfrm>
            <a:off x="18789683" y="3352800"/>
            <a:ext cx="3739507" cy="2527966"/>
          </a:xfrm>
          <a:prstGeom prst="rect">
            <a:avLst/>
          </a:prstGeom>
        </p:spPr>
        <p:txBody>
          <a:bodyPr vert="horz" wrap="square" lIns="0" tIns="0" rIns="0" bIns="0" rtlCol="0" anchor="ctr">
            <a:noAutofit/>
          </a:bodyPr>
          <a:lstStyle/>
          <a:p>
            <a:pPr defTabSz="457200" fontAlgn="auto">
              <a:spcBef>
                <a:spcPts val="0"/>
              </a:spcBef>
              <a:spcAft>
                <a:spcPts val="1200"/>
              </a:spcAft>
            </a:pPr>
            <a:r>
              <a:rPr lang="en-US" sz="2200" dirty="0">
                <a:solidFill>
                  <a:srgbClr val="000000"/>
                </a:solidFill>
                <a:latin typeface="Open Sans"/>
                <a:ea typeface="Open Sans Light" pitchFamily="2" charset="0"/>
                <a:cs typeface="Open Sans Light" pitchFamily="2" charset="0"/>
              </a:rPr>
              <a:t>A valid date birth is also needed for plan compliance</a:t>
            </a:r>
          </a:p>
        </p:txBody>
      </p:sp>
    </p:spTree>
    <p:extLst>
      <p:ext uri="{BB962C8B-B14F-4D97-AF65-F5344CB8AC3E}">
        <p14:creationId xmlns:p14="http://schemas.microsoft.com/office/powerpoint/2010/main" val="1651157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rts_Assets">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13" name="Date Placeholder">
            <a:extLst>
              <a:ext uri="{FF2B5EF4-FFF2-40B4-BE49-F238E27FC236}">
                <a16:creationId xmlns:a16="http://schemas.microsoft.com/office/drawing/2014/main" id="{17273CC4-5864-89DF-0340-1D259BFACA97}"/>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8230184" cy="914400"/>
          </a:xfrm>
          <a:prstGeom prst="rect">
            <a:avLst/>
          </a:prstGeom>
        </p:spPr>
        <p:txBody>
          <a:bodyPr vert="horz" lIns="0" tIns="0" rIns="0" bIns="0" rtlCol="0" anchor="t">
            <a:noAutofit/>
          </a:bodyPr>
          <a:lstStyle>
            <a:lvl1pPr algn="l" defTabSz="1828343" rtl="0" eaLnBrk="1" latinLnBrk="0" hangingPunct="1">
              <a:lnSpc>
                <a:spcPct val="105000"/>
              </a:lnSpc>
              <a:spcBef>
                <a:spcPct val="0"/>
              </a:spcBef>
              <a:buNone/>
              <a:defRPr sz="6600" b="0" kern="1200">
                <a:solidFill>
                  <a:srgbClr val="3A9DC5"/>
                </a:solidFill>
                <a:latin typeface="+mj-lt"/>
                <a:ea typeface="+mj-ea"/>
                <a:cs typeface="+mj-cs"/>
              </a:defRPr>
            </a:lvl1pPr>
          </a:lstStyle>
          <a:p>
            <a:r>
              <a:rPr lang="en-US" sz="6000" b="0" dirty="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rPr>
              <a:t>Executive summary</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3703320"/>
            <a:ext cx="3931920" cy="667512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assets and participant counts below are effective as of period end. The assets do not reflect any adjustments, dividends, corrections, or similar that are processed after period end.</a:t>
            </a:r>
          </a:p>
        </p:txBody>
      </p:sp>
      <p:sp>
        <p:nvSpPr>
          <p:cNvPr id="10" name="Rectangle 9">
            <a:extLst>
              <a:ext uri="{FF2B5EF4-FFF2-40B4-BE49-F238E27FC236}">
                <a16:creationId xmlns:a16="http://schemas.microsoft.com/office/drawing/2014/main" id="{188F27B4-AA64-5911-F595-E5FDFEB15A94}"/>
              </a:ext>
            </a:extLst>
          </p:cNvPr>
          <p:cNvSpPr/>
          <p:nvPr userDrawn="1"/>
        </p:nvSpPr>
        <p:spPr>
          <a:xfrm>
            <a:off x="0" y="2560320"/>
            <a:ext cx="24377904"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cxnSp>
        <p:nvCxnSpPr>
          <p:cNvPr id="12" name="Straight Connector 11">
            <a:extLst>
              <a:ext uri="{FF2B5EF4-FFF2-40B4-BE49-F238E27FC236}">
                <a16:creationId xmlns:a16="http://schemas.microsoft.com/office/drawing/2014/main" id="{315F83FB-411A-E29B-F155-4F8BA3E47CF6}"/>
              </a:ext>
            </a:extLst>
          </p:cNvPr>
          <p:cNvCxnSpPr>
            <a:cxnSpLocks/>
          </p:cNvCxnSpPr>
          <p:nvPr userDrawn="1"/>
        </p:nvCxnSpPr>
        <p:spPr>
          <a:xfrm>
            <a:off x="19540728" y="2834640"/>
            <a:ext cx="0" cy="9464040"/>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9AACA527-6C7F-F50D-F2D9-7C53E8FB3AE4}"/>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assets and participant counts presented are effective as of period end. The assets do not reflect any adjustments, dividends, corrections, or similar that are processed after period end.</a:t>
            </a:r>
          </a:p>
        </p:txBody>
      </p:sp>
    </p:spTree>
    <p:extLst>
      <p:ext uri="{BB962C8B-B14F-4D97-AF65-F5344CB8AC3E}">
        <p14:creationId xmlns:p14="http://schemas.microsoft.com/office/powerpoint/2010/main" val="7095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IS">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F2838B21-ABA1-8655-A749-EDAD7755D085}"/>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10" name="Rectangle 9">
            <a:extLst>
              <a:ext uri="{FF2B5EF4-FFF2-40B4-BE49-F238E27FC236}">
                <a16:creationId xmlns:a16="http://schemas.microsoft.com/office/drawing/2014/main" id="{188F27B4-AA64-5911-F595-E5FDFEB15A94}"/>
              </a:ext>
            </a:extLst>
          </p:cNvPr>
          <p:cNvSpPr/>
          <p:nvPr userDrawn="1"/>
        </p:nvSpPr>
        <p:spPr>
          <a:xfrm>
            <a:off x="1" y="2560319"/>
            <a:ext cx="24377904"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9339137" cy="914400"/>
          </a:xfrm>
          <a:prstGeom prst="rect">
            <a:avLst/>
          </a:prstGeom>
        </p:spPr>
        <p:txBody>
          <a:bodyPr vert="horz" lIns="0" tIns="0" rIns="0" bIns="0" rtlCol="0" anchor="t">
            <a:noAutofit/>
          </a:bodyPr>
          <a:lstStyle>
            <a:defPPr>
              <a:defRPr lang="en-US"/>
            </a:defPPr>
            <a:lvl1pPr defTabSz="1828343" eaLnBrk="1" latinLnBrk="0" hangingPunct="1">
              <a:lnSpc>
                <a:spcPct val="105000"/>
              </a:lnSpc>
              <a:buNone/>
              <a:defRPr sz="6600" b="1">
                <a:solidFill>
                  <a:srgbClr val="00205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sz="6000" b="0" dirty="0">
                <a:latin typeface="Open Sans ExtraBold" panose="020B0906030804020204" pitchFamily="34" charset="0"/>
                <a:ea typeface="Open Sans ExtraBold" panose="020B0906030804020204" pitchFamily="34" charset="0"/>
                <a:cs typeface="Open Sans ExtraBold" panose="020B0906030804020204" pitchFamily="34" charset="0"/>
              </a:rPr>
              <a:t>Lifetime Income Score</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This Lifetime Income Score summary is based on all actively employed and eligible individuals for which both a date of birth and a salary have been provided. A standard salary replacement goal is used for all the included individuals.</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fontAlgn="base">
              <a:lnSpc>
                <a:spcPct val="110000"/>
              </a:lnSpc>
              <a:spcAft>
                <a:spcPts val="1200"/>
              </a:spcAft>
              <a:buClr>
                <a:srgbClr val="002057"/>
              </a:buClr>
              <a:buSzPct val="79000"/>
              <a:defRPr/>
            </a:pPr>
            <a:r>
              <a:rPr lang="en-US" sz="2400" b="1" dirty="0">
                <a:solidFill>
                  <a:schemeClr val="tx2"/>
                </a:solidFill>
              </a:rPr>
              <a:t>Did you know?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Empower Personal Dashboard gives employees an opportunity to model changes that can increase their Lifetime Income Score and includes a suite of planning tools that can provide them with a more complete financial picture.</a:t>
            </a:r>
          </a:p>
        </p:txBody>
      </p:sp>
      <p:cxnSp>
        <p:nvCxnSpPr>
          <p:cNvPr id="12" name="Straight Connector 11">
            <a:extLst>
              <a:ext uri="{FF2B5EF4-FFF2-40B4-BE49-F238E27FC236}">
                <a16:creationId xmlns:a16="http://schemas.microsoft.com/office/drawing/2014/main" id="{FCE07243-632D-455B-A73E-2C68E89F196F}"/>
              </a:ext>
            </a:extLst>
          </p:cNvPr>
          <p:cNvCxnSpPr>
            <a:cxnSpLocks/>
          </p:cNvCxnSpPr>
          <p:nvPr userDrawn="1"/>
        </p:nvCxnSpPr>
        <p:spPr>
          <a:xfrm>
            <a:off x="19540728" y="2834640"/>
            <a:ext cx="0" cy="9464040"/>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8062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ach_Goal">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AA403F43-0452-5266-CF25-49B6EF2D9B1B}"/>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12" name="Rectangle 11">
            <a:extLst>
              <a:ext uri="{FF2B5EF4-FFF2-40B4-BE49-F238E27FC236}">
                <a16:creationId xmlns:a16="http://schemas.microsoft.com/office/drawing/2014/main" id="{4591B9A1-05DB-C96D-7714-A85CC23B05CA}"/>
              </a:ext>
            </a:extLst>
          </p:cNvPr>
          <p:cNvSpPr/>
          <p:nvPr userDrawn="1"/>
        </p:nvSpPr>
        <p:spPr>
          <a:xfrm>
            <a:off x="19622770" y="2560318"/>
            <a:ext cx="4754880"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9086218"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600" b="1">
                <a:solidFill>
                  <a:srgbClr val="002057"/>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sz="6000" b="0" dirty="0">
                <a:latin typeface="Open Sans ExtraBold" panose="020B0906030804020204" pitchFamily="34" charset="0"/>
                <a:ea typeface="Open Sans ExtraBold" panose="020B0906030804020204" pitchFamily="34" charset="0"/>
                <a:cs typeface="Open Sans ExtraBold" panose="020B0906030804020204" pitchFamily="34" charset="0"/>
              </a:rPr>
              <a:t>Percent reaching goal</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This percent reaching goal summary is based on all actively employed and eligible individuals for which both a date of birth and salary have been provided. A standard salary replacement goal is used for all the included individuals.</a:t>
            </a:r>
          </a:p>
        </p:txBody>
      </p:sp>
    </p:spTree>
    <p:extLst>
      <p:ext uri="{BB962C8B-B14F-4D97-AF65-F5344CB8AC3E}">
        <p14:creationId xmlns:p14="http://schemas.microsoft.com/office/powerpoint/2010/main" val="1487396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86A63318-67D5-A3EA-81A7-462E578F1CAC}"/>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826909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Executive summary</a:t>
            </a:r>
          </a:p>
        </p:txBody>
      </p:sp>
      <p:grpSp>
        <p:nvGrpSpPr>
          <p:cNvPr id="5" name="Group 4">
            <a:extLst>
              <a:ext uri="{FF2B5EF4-FFF2-40B4-BE49-F238E27FC236}">
                <a16:creationId xmlns:a16="http://schemas.microsoft.com/office/drawing/2014/main" id="{6EB744ED-E368-90F6-E69F-9B1C3AA53F6B}"/>
              </a:ext>
            </a:extLst>
          </p:cNvPr>
          <p:cNvGrpSpPr/>
          <p:nvPr/>
        </p:nvGrpSpPr>
        <p:grpSpPr>
          <a:xfrm>
            <a:off x="1832488" y="3254270"/>
            <a:ext cx="20712673" cy="1197944"/>
            <a:chOff x="457200" y="1607075"/>
            <a:chExt cx="9144000" cy="683624"/>
          </a:xfrm>
        </p:grpSpPr>
        <p:grpSp>
          <p:nvGrpSpPr>
            <p:cNvPr id="15" name="Group 14">
              <a:extLst>
                <a:ext uri="{FF2B5EF4-FFF2-40B4-BE49-F238E27FC236}">
                  <a16:creationId xmlns:a16="http://schemas.microsoft.com/office/drawing/2014/main" id="{A8C41E50-17AA-1737-9F1C-07C5C27A4BEB}"/>
                </a:ext>
              </a:extLst>
            </p:cNvPr>
            <p:cNvGrpSpPr/>
            <p:nvPr userDrawn="1"/>
          </p:nvGrpSpPr>
          <p:grpSpPr>
            <a:xfrm>
              <a:off x="457200" y="1607075"/>
              <a:ext cx="9144000" cy="683624"/>
              <a:chOff x="457200" y="1710011"/>
              <a:chExt cx="9144000" cy="683624"/>
            </a:xfrm>
          </p:grpSpPr>
          <p:sp>
            <p:nvSpPr>
              <p:cNvPr id="17" name="Rounded Rectangle 22">
                <a:extLst>
                  <a:ext uri="{FF2B5EF4-FFF2-40B4-BE49-F238E27FC236}">
                    <a16:creationId xmlns:a16="http://schemas.microsoft.com/office/drawing/2014/main" id="{92F04C80-0D68-0A6E-F118-0C7D6D1A1187}"/>
                  </a:ext>
                </a:extLst>
              </p:cNvPr>
              <p:cNvSpPr/>
              <p:nvPr userDrawn="1"/>
            </p:nvSpPr>
            <p:spPr bwMode="auto">
              <a:xfrm>
                <a:off x="3571529" y="1710011"/>
                <a:ext cx="2915342" cy="683624"/>
              </a:xfrm>
              <a:prstGeom prst="roundRect">
                <a:avLst>
                  <a:gd name="adj" fmla="val 2991"/>
                </a:avLst>
              </a:prstGeom>
              <a:solidFill>
                <a:srgbClr val="004185"/>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1019175"/>
                <a:endParaRPr lang="en-US" sz="1300" b="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algn="ctr" defTabSz="1019175"/>
                <a:r>
                  <a:rPr lang="en-US" sz="2400" b="1" dirty="0">
                    <a:solidFill>
                      <a:schemeClr val="bg1"/>
                    </a:solidFill>
                    <a:ea typeface="Segoe UI" panose="020B0502040204020203" pitchFamily="34" charset="0"/>
                    <a:cs typeface="Segoe UI" panose="020B0502040204020203" pitchFamily="34" charset="0"/>
                  </a:rPr>
                  <a:t>Investment strategy utilization</a:t>
                </a:r>
              </a:p>
            </p:txBody>
          </p:sp>
          <p:sp>
            <p:nvSpPr>
              <p:cNvPr id="18" name="Rounded Rectangle 2">
                <a:extLst>
                  <a:ext uri="{FF2B5EF4-FFF2-40B4-BE49-F238E27FC236}">
                    <a16:creationId xmlns:a16="http://schemas.microsoft.com/office/drawing/2014/main" id="{3FE2DE50-965D-980C-1BB1-70C0DA619FC6}"/>
                  </a:ext>
                </a:extLst>
              </p:cNvPr>
              <p:cNvSpPr/>
              <p:nvPr userDrawn="1"/>
            </p:nvSpPr>
            <p:spPr bwMode="auto">
              <a:xfrm>
                <a:off x="457200" y="1710011"/>
                <a:ext cx="2915342" cy="683624"/>
              </a:xfrm>
              <a:prstGeom prst="roundRect">
                <a:avLst>
                  <a:gd name="adj" fmla="val 2991"/>
                </a:avLst>
              </a:prstGeom>
              <a:solidFill>
                <a:srgbClr val="3A9DC6"/>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1019175"/>
                <a:endParaRPr lang="en-US" sz="1200" b="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algn="ctr" defTabSz="1019175"/>
                <a:r>
                  <a:rPr lang="en-US" sz="2400" b="1" dirty="0">
                    <a:solidFill>
                      <a:schemeClr val="bg1"/>
                    </a:solidFill>
                    <a:ea typeface="Segoe UI" panose="020B0502040204020203" pitchFamily="34" charset="0"/>
                    <a:cs typeface="Segoe UI" panose="020B0502040204020203" pitchFamily="34" charset="0"/>
                  </a:rPr>
                  <a:t>Average </a:t>
                </a:r>
                <a:r>
                  <a:rPr lang="en-US" sz="2400" b="1" dirty="0">
                    <a:solidFill>
                      <a:schemeClr val="bg1"/>
                    </a:solidFill>
                    <a:cs typeface="Segoe UI" panose="020B0502040204020203" pitchFamily="34" charset="0"/>
                  </a:rPr>
                  <a:t>balance</a:t>
                </a:r>
              </a:p>
            </p:txBody>
          </p:sp>
          <p:sp>
            <p:nvSpPr>
              <p:cNvPr id="19" name="Rounded Rectangle 23">
                <a:extLst>
                  <a:ext uri="{FF2B5EF4-FFF2-40B4-BE49-F238E27FC236}">
                    <a16:creationId xmlns:a16="http://schemas.microsoft.com/office/drawing/2014/main" id="{61732DA0-B26C-5740-69DF-F1914F7BB3FC}"/>
                  </a:ext>
                </a:extLst>
              </p:cNvPr>
              <p:cNvSpPr/>
              <p:nvPr userDrawn="1"/>
            </p:nvSpPr>
            <p:spPr bwMode="auto">
              <a:xfrm>
                <a:off x="6685858" y="1710011"/>
                <a:ext cx="2915342" cy="683624"/>
              </a:xfrm>
              <a:prstGeom prst="roundRect">
                <a:avLst>
                  <a:gd name="adj" fmla="val 2991"/>
                </a:avLst>
              </a:prstGeom>
              <a:solidFill>
                <a:srgbClr val="002157"/>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defTabSz="1019175"/>
                <a:endParaRPr lang="en-US" sz="1300" b="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algn="ctr" defTabSz="1019175"/>
                <a:r>
                  <a:rPr lang="en-US" sz="2400" b="1" dirty="0">
                    <a:solidFill>
                      <a:schemeClr val="bg1"/>
                    </a:solidFill>
                    <a:ea typeface="Segoe UI" panose="020B0502040204020203" pitchFamily="34" charset="0"/>
                    <a:cs typeface="Segoe UI" panose="020B0502040204020203" pitchFamily="34" charset="0"/>
                  </a:rPr>
                  <a:t>Allocations by asset class</a:t>
                </a:r>
              </a:p>
            </p:txBody>
          </p:sp>
          <p:sp>
            <p:nvSpPr>
              <p:cNvPr id="20" name="Rectangle 19">
                <a:extLst>
                  <a:ext uri="{FF2B5EF4-FFF2-40B4-BE49-F238E27FC236}">
                    <a16:creationId xmlns:a16="http://schemas.microsoft.com/office/drawing/2014/main" id="{FABC0401-AE53-468A-74B4-A2328D793F3A}"/>
                  </a:ext>
                </a:extLst>
              </p:cNvPr>
              <p:cNvSpPr/>
              <p:nvPr userDrawn="1"/>
            </p:nvSpPr>
            <p:spPr bwMode="auto">
              <a:xfrm>
                <a:off x="3362783" y="1976147"/>
                <a:ext cx="143614" cy="176600"/>
              </a:xfrm>
              <a:prstGeom prst="rect">
                <a:avLst/>
              </a:prstGeom>
              <a:solidFill>
                <a:srgbClr val="3A9DC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19175"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Gotham C2 Text" charset="0"/>
                  <a:ea typeface="ＭＳ Ｐゴシック" charset="0"/>
                  <a:cs typeface="ＭＳ Ｐゴシック" charset="0"/>
                </a:endParaRPr>
              </a:p>
            </p:txBody>
          </p:sp>
          <p:sp>
            <p:nvSpPr>
              <p:cNvPr id="21" name="Rectangle 20">
                <a:extLst>
                  <a:ext uri="{FF2B5EF4-FFF2-40B4-BE49-F238E27FC236}">
                    <a16:creationId xmlns:a16="http://schemas.microsoft.com/office/drawing/2014/main" id="{83838E96-6FE2-6161-DAA2-200C62C8FC00}"/>
                  </a:ext>
                </a:extLst>
              </p:cNvPr>
              <p:cNvSpPr/>
              <p:nvPr userDrawn="1"/>
            </p:nvSpPr>
            <p:spPr bwMode="auto">
              <a:xfrm>
                <a:off x="3462463" y="1976147"/>
                <a:ext cx="109066" cy="176600"/>
              </a:xfrm>
              <a:prstGeom prst="rect">
                <a:avLst/>
              </a:prstGeom>
              <a:solidFill>
                <a:srgbClr val="00418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19175"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Gotham C2 Text" charset="0"/>
                  <a:ea typeface="ＭＳ Ｐゴシック" charset="0"/>
                  <a:cs typeface="ＭＳ Ｐゴシック" charset="0"/>
                </a:endParaRPr>
              </a:p>
            </p:txBody>
          </p:sp>
          <p:sp>
            <p:nvSpPr>
              <p:cNvPr id="22" name="Rectangle 21">
                <a:extLst>
                  <a:ext uri="{FF2B5EF4-FFF2-40B4-BE49-F238E27FC236}">
                    <a16:creationId xmlns:a16="http://schemas.microsoft.com/office/drawing/2014/main" id="{AFD436FE-E207-5FEA-7C7B-E7D60C26A945}"/>
                  </a:ext>
                </a:extLst>
              </p:cNvPr>
              <p:cNvSpPr/>
              <p:nvPr userDrawn="1"/>
            </p:nvSpPr>
            <p:spPr bwMode="auto">
              <a:xfrm>
                <a:off x="6480196" y="1976328"/>
                <a:ext cx="143614" cy="176600"/>
              </a:xfrm>
              <a:prstGeom prst="rect">
                <a:avLst/>
              </a:prstGeom>
              <a:solidFill>
                <a:srgbClr val="00418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19175"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Gotham C2 Text" charset="0"/>
                  <a:ea typeface="ＭＳ Ｐゴシック" charset="0"/>
                  <a:cs typeface="ＭＳ Ｐゴシック" charset="0"/>
                </a:endParaRPr>
              </a:p>
            </p:txBody>
          </p:sp>
        </p:grpSp>
        <p:sp>
          <p:nvSpPr>
            <p:cNvPr id="16" name="Rectangle 15">
              <a:extLst>
                <a:ext uri="{FF2B5EF4-FFF2-40B4-BE49-F238E27FC236}">
                  <a16:creationId xmlns:a16="http://schemas.microsoft.com/office/drawing/2014/main" id="{C16ED1D2-32C5-2F6F-256E-1C89263E1624}"/>
                </a:ext>
              </a:extLst>
            </p:cNvPr>
            <p:cNvSpPr/>
            <p:nvPr userDrawn="1"/>
          </p:nvSpPr>
          <p:spPr bwMode="auto">
            <a:xfrm>
              <a:off x="6579876" y="1873211"/>
              <a:ext cx="109066" cy="176600"/>
            </a:xfrm>
            <a:prstGeom prst="rect">
              <a:avLst/>
            </a:prstGeom>
            <a:solidFill>
              <a:srgbClr val="00215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19175"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Gotham C2 Text" charset="0"/>
                <a:ea typeface="ＭＳ Ｐゴシック" charset="0"/>
                <a:cs typeface="ＭＳ Ｐゴシック" charset="0"/>
              </a:endParaRPr>
            </a:p>
          </p:txBody>
        </p:sp>
      </p:grpSp>
      <p:cxnSp>
        <p:nvCxnSpPr>
          <p:cNvPr id="29" name="Straight Connector 28">
            <a:extLst>
              <a:ext uri="{FF2B5EF4-FFF2-40B4-BE49-F238E27FC236}">
                <a16:creationId xmlns:a16="http://schemas.microsoft.com/office/drawing/2014/main" id="{C3EF1950-4640-EFF7-4510-76ED42C3AF30}"/>
              </a:ext>
            </a:extLst>
          </p:cNvPr>
          <p:cNvCxnSpPr>
            <a:cxnSpLocks/>
          </p:cNvCxnSpPr>
          <p:nvPr userDrawn="1"/>
        </p:nvCxnSpPr>
        <p:spPr>
          <a:xfrm>
            <a:off x="8641080" y="5065776"/>
            <a:ext cx="0" cy="6217920"/>
          </a:xfrm>
          <a:prstGeom prst="line">
            <a:avLst/>
          </a:prstGeom>
          <a:ln w="19050">
            <a:solidFill>
              <a:srgbClr val="8CA0AA"/>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8EF5929-DD7C-CF79-4C4D-572D575523B9}"/>
              </a:ext>
            </a:extLst>
          </p:cNvPr>
          <p:cNvCxnSpPr>
            <a:cxnSpLocks/>
          </p:cNvCxnSpPr>
          <p:nvPr userDrawn="1"/>
        </p:nvCxnSpPr>
        <p:spPr>
          <a:xfrm>
            <a:off x="15701362" y="5065776"/>
            <a:ext cx="0" cy="6217920"/>
          </a:xfrm>
          <a:prstGeom prst="line">
            <a:avLst/>
          </a:prstGeom>
          <a:ln w="19050">
            <a:solidFill>
              <a:srgbClr val="8CA0AA"/>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E16B01A-C007-96DC-FF93-68FFC738F8EE}"/>
              </a:ext>
            </a:extLst>
          </p:cNvPr>
          <p:cNvSpPr/>
          <p:nvPr userDrawn="1"/>
        </p:nvSpPr>
        <p:spPr>
          <a:xfrm>
            <a:off x="23463250" y="3474720"/>
            <a:ext cx="91440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28" name="Rectangle 27">
            <a:extLst>
              <a:ext uri="{FF2B5EF4-FFF2-40B4-BE49-F238E27FC236}">
                <a16:creationId xmlns:a16="http://schemas.microsoft.com/office/drawing/2014/main" id="{DA98E1C6-FCAA-D2DB-B68D-87342841F70C}"/>
              </a:ext>
            </a:extLst>
          </p:cNvPr>
          <p:cNvSpPr/>
          <p:nvPr userDrawn="1"/>
        </p:nvSpPr>
        <p:spPr>
          <a:xfrm>
            <a:off x="0" y="3474720"/>
            <a:ext cx="91440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pic>
        <p:nvPicPr>
          <p:cNvPr id="9" name="Picture 8" descr="A stack of money in a white circle&#10;&#10;Description automatically generated">
            <a:extLst>
              <a:ext uri="{FF2B5EF4-FFF2-40B4-BE49-F238E27FC236}">
                <a16:creationId xmlns:a16="http://schemas.microsoft.com/office/drawing/2014/main" id="{8DD9764C-5312-6B39-1644-D3BA0B3527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90288" y="2569464"/>
            <a:ext cx="1097280" cy="1097280"/>
          </a:xfrm>
          <a:prstGeom prst="rect">
            <a:avLst/>
          </a:prstGeom>
        </p:spPr>
      </p:pic>
      <p:pic>
        <p:nvPicPr>
          <p:cNvPr id="10" name="Picture 9" descr="A circle with a pie chart in it&#10;&#10;Description automatically generated">
            <a:extLst>
              <a:ext uri="{FF2B5EF4-FFF2-40B4-BE49-F238E27FC236}">
                <a16:creationId xmlns:a16="http://schemas.microsoft.com/office/drawing/2014/main" id="{548A27CA-D50B-BC63-2E3C-2D2C26C9F97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699480" y="2560320"/>
            <a:ext cx="1097280" cy="1097280"/>
          </a:xfrm>
          <a:prstGeom prst="rect">
            <a:avLst/>
          </a:prstGeom>
        </p:spPr>
      </p:pic>
      <p:pic>
        <p:nvPicPr>
          <p:cNvPr id="11" name="Picture 10" descr="A logo of a chess piece&#10;&#10;Description automatically generated">
            <a:extLst>
              <a:ext uri="{FF2B5EF4-FFF2-40B4-BE49-F238E27FC236}">
                <a16:creationId xmlns:a16="http://schemas.microsoft.com/office/drawing/2014/main" id="{B946174C-A6A0-D10E-39DB-3AD12742C0A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649456" y="2569464"/>
            <a:ext cx="1097280" cy="1097280"/>
          </a:xfrm>
          <a:prstGeom prst="rect">
            <a:avLst/>
          </a:prstGeom>
        </p:spPr>
      </p:pic>
    </p:spTree>
    <p:extLst>
      <p:ext uri="{BB962C8B-B14F-4D97-AF65-F5344CB8AC3E}">
        <p14:creationId xmlns:p14="http://schemas.microsoft.com/office/powerpoint/2010/main" val="1885773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utcomes">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73C7A5CD-0AB5-DDBD-FD67-3893C7C2092A}"/>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2" name="Rectangle 1">
            <a:extLst>
              <a:ext uri="{FF2B5EF4-FFF2-40B4-BE49-F238E27FC236}">
                <a16:creationId xmlns:a16="http://schemas.microsoft.com/office/drawing/2014/main" id="{BAB2037F-4614-D4B9-FE6E-622755D6D805}"/>
              </a:ext>
            </a:extLst>
          </p:cNvPr>
          <p:cNvSpPr/>
          <p:nvPr userDrawn="1"/>
        </p:nvSpPr>
        <p:spPr>
          <a:xfrm>
            <a:off x="1" y="2560319"/>
            <a:ext cx="24377904"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8266176"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Executive summary</a:t>
            </a:r>
          </a:p>
        </p:txBody>
      </p:sp>
    </p:spTree>
    <p:extLst>
      <p:ext uri="{BB962C8B-B14F-4D97-AF65-F5344CB8AC3E}">
        <p14:creationId xmlns:p14="http://schemas.microsoft.com/office/powerpoint/2010/main" val="3859425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ash_Flow">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75B5B481-375F-5195-67F5-51D251C617AD}"/>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10" name="Rectangle 9">
            <a:extLst>
              <a:ext uri="{FF2B5EF4-FFF2-40B4-BE49-F238E27FC236}">
                <a16:creationId xmlns:a16="http://schemas.microsoft.com/office/drawing/2014/main" id="{188F27B4-AA64-5911-F595-E5FDFEB15A94}"/>
              </a:ext>
            </a:extLst>
          </p:cNvPr>
          <p:cNvSpPr/>
          <p:nvPr userDrawn="1"/>
        </p:nvSpPr>
        <p:spPr>
          <a:xfrm>
            <a:off x="1" y="2560319"/>
            <a:ext cx="24377904"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4047290"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Cash flow</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Cash flow illustrates the inflows and outflows of dollars from participant accounts along with the impact that those flows have on participant balances. All actively employed and separated from service participants are included.</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ts val="1200"/>
              </a:spcAft>
              <a:buClr>
                <a:srgbClr val="002057"/>
              </a:buClr>
              <a:buSzPct val="79000"/>
              <a:buFont typeface="Arial" panose="020B0604020202020204" pitchFamily="34" charset="0"/>
              <a:buNone/>
              <a:tabLst/>
              <a:defRPr/>
            </a:pPr>
            <a:r>
              <a:rPr lang="en-US" sz="1800" kern="1200" baseline="30000" noProof="0" dirty="0">
                <a:solidFill>
                  <a:srgbClr val="000000"/>
                </a:solidFill>
                <a:latin typeface="+mn-lt"/>
                <a:ea typeface="ＭＳ Ｐゴシック" pitchFamily="34" charset="-128"/>
                <a:cs typeface="Arial" charset="0"/>
              </a:rPr>
              <a:t>1</a:t>
            </a:r>
            <a:r>
              <a:rPr lang="en-US" sz="1800" kern="1200" noProof="0" dirty="0">
                <a:solidFill>
                  <a:srgbClr val="000000"/>
                </a:solidFill>
                <a:latin typeface="+mn-lt"/>
                <a:ea typeface="ＭＳ Ｐゴシック" pitchFamily="34" charset="-128"/>
                <a:cs typeface="Arial" charset="0"/>
              </a:rPr>
              <a:t>The year-to-date period begins when the plan is loaded onto the recordkeeping system. Therefore, the year-to-date period may not include all months for plans that were recently added.</a:t>
            </a:r>
          </a:p>
          <a:p>
            <a:pPr>
              <a:lnSpc>
                <a:spcPct val="110000"/>
              </a:lnSpc>
              <a:spcBef>
                <a:spcPts val="0"/>
              </a:spcBef>
              <a:spcAft>
                <a:spcPts val="1200"/>
              </a:spcAft>
            </a:pPr>
            <a:r>
              <a:rPr lang="en-US" sz="1800" baseline="30000" dirty="0">
                <a:solidFill>
                  <a:srgbClr val="000000"/>
                </a:solidFill>
                <a:latin typeface="+mn-lt"/>
              </a:rPr>
              <a:t>2</a:t>
            </a:r>
            <a:r>
              <a:rPr lang="en-US" sz="1800" dirty="0">
                <a:solidFill>
                  <a:srgbClr val="000000"/>
                </a:solidFill>
                <a:latin typeface="+mn-lt"/>
              </a:rPr>
              <a:t>Fees may include but are not limited to: transactional and plan administrative fees.</a:t>
            </a:r>
          </a:p>
          <a:p>
            <a:pPr>
              <a:lnSpc>
                <a:spcPct val="110000"/>
              </a:lnSpc>
              <a:spcBef>
                <a:spcPts val="0"/>
              </a:spcBef>
            </a:pPr>
            <a:r>
              <a:rPr lang="en-US" sz="1800" baseline="30000" dirty="0">
                <a:solidFill>
                  <a:srgbClr val="000000"/>
                </a:solidFill>
                <a:latin typeface="+mn-lt"/>
              </a:rPr>
              <a:t>3</a:t>
            </a:r>
            <a:r>
              <a:rPr lang="en-US" sz="1800" dirty="0">
                <a:solidFill>
                  <a:srgbClr val="000000"/>
                </a:solidFill>
                <a:latin typeface="+mn-lt"/>
              </a:rPr>
              <a:t>Other includes 'Transfer In', 'Transfer Out', 'Adjustments'</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11" name="Straight Connector 10">
            <a:extLst>
              <a:ext uri="{FF2B5EF4-FFF2-40B4-BE49-F238E27FC236}">
                <a16:creationId xmlns:a16="http://schemas.microsoft.com/office/drawing/2014/main" id="{9C5980CB-6961-ADDD-6E4F-DDCE1BCF29CC}"/>
              </a:ext>
            </a:extLst>
          </p:cNvPr>
          <p:cNvCxnSpPr>
            <a:cxnSpLocks/>
          </p:cNvCxnSpPr>
          <p:nvPr userDrawn="1"/>
        </p:nvCxnSpPr>
        <p:spPr>
          <a:xfrm>
            <a:off x="19540728" y="2834640"/>
            <a:ext cx="0" cy="9464040"/>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9322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tcp">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BE7D38AD-40BF-783F-26E0-37089474B31E}"/>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10" name="Rectangle 9">
            <a:extLst>
              <a:ext uri="{FF2B5EF4-FFF2-40B4-BE49-F238E27FC236}">
                <a16:creationId xmlns:a16="http://schemas.microsoft.com/office/drawing/2014/main" id="{62E7201C-9909-85AF-799B-224CD7736A04}"/>
              </a:ext>
            </a:extLst>
          </p:cNvPr>
          <p:cNvSpPr/>
          <p:nvPr userDrawn="1"/>
        </p:nvSpPr>
        <p:spPr>
          <a:xfrm>
            <a:off x="19622770" y="2560318"/>
            <a:ext cx="4754880"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7445551"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Participation rate</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participation rate represents the ratio of participants that are actively participating in the plan compared to the total population of actively employed participants that are eligible to contribute. Actively participating is defined as having a regular deferral election on the recordkeeping system that is greater than 0%/$0.</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fontAlgn="base">
              <a:lnSpc>
                <a:spcPct val="110000"/>
              </a:lnSpc>
              <a:spcAft>
                <a:spcPts val="1200"/>
              </a:spcAft>
              <a:buClr>
                <a:srgbClr val="002057"/>
              </a:buClr>
              <a:buSzPct val="79000"/>
              <a:defRPr/>
            </a:pPr>
            <a:r>
              <a:rPr lang="en-US" sz="2400" b="1" dirty="0">
                <a:solidFill>
                  <a:schemeClr val="tx2"/>
                </a:solidFill>
              </a:rPr>
              <a:t>Did you know?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You can use the plan analytics section of the Data Library on the Plan Service Center to identify groups of participants, including those not participating, for targeted education efforts.</a:t>
            </a:r>
          </a:p>
        </p:txBody>
      </p:sp>
    </p:spTree>
    <p:extLst>
      <p:ext uri="{BB962C8B-B14F-4D97-AF65-F5344CB8AC3E}">
        <p14:creationId xmlns:p14="http://schemas.microsoft.com/office/powerpoint/2010/main" val="1567915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eferral">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C6E7CDBF-8C11-DA40-C384-7E9DF2BDD5A4}"/>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10" name="Rectangle 9">
            <a:extLst>
              <a:ext uri="{FF2B5EF4-FFF2-40B4-BE49-F238E27FC236}">
                <a16:creationId xmlns:a16="http://schemas.microsoft.com/office/drawing/2014/main" id="{188F27B4-AA64-5911-F595-E5FDFEB15A94}"/>
              </a:ext>
            </a:extLst>
          </p:cNvPr>
          <p:cNvSpPr/>
          <p:nvPr userDrawn="1"/>
        </p:nvSpPr>
        <p:spPr>
          <a:xfrm>
            <a:off x="1" y="2560319"/>
            <a:ext cx="24377904"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7387185"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Contribution rate</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39"/>
            <a:ext cx="3931920" cy="9464039"/>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contribution rates presented are based on all actively employed and eligible participants that have a regular deferral election on the recordkeeping system that is greater than 0%/$0. </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Percentage deferral elections are always included. Flat dollar deferral elections are included when a salary has been provided as a participant’s salary is used to convert their flat dollar deferral election to a percentage election.</a:t>
            </a: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10000"/>
              </a:lnSpc>
              <a:spcBef>
                <a:spcPct val="0"/>
              </a:spcBef>
              <a:spcAft>
                <a:spcPts val="1200"/>
              </a:spcAft>
              <a:buClr>
                <a:srgbClr val="002057"/>
              </a:buClr>
              <a:buSzPct val="79000"/>
              <a:buFontTx/>
              <a:buNone/>
              <a:tabLst/>
              <a:defRPr/>
            </a:pPr>
            <a:r>
              <a:rPr kumimoji="0" lang="en-US" sz="2400" b="1" i="0" u="none" strike="noStrike" kern="1200" cap="none" spc="0" normalizeH="0" baseline="0" noProof="0" dirty="0">
                <a:ln>
                  <a:noFill/>
                </a:ln>
                <a:solidFill>
                  <a:srgbClr val="004185"/>
                </a:solidFill>
                <a:effectLst/>
                <a:uLnTx/>
                <a:uFillTx/>
                <a:latin typeface="Gotham C2 Text" pitchFamily="50" charset="0"/>
                <a:ea typeface="ＭＳ Ｐゴシック" pitchFamily="34" charset="-128"/>
                <a:cs typeface="Arial" charset="0"/>
              </a:rPr>
              <a:t>Did you know?</a:t>
            </a: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Empower Personal Dashboard models the impact of contribution changes to future savings and today’s paycheck.</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2" name="Straight Connector 1">
            <a:extLst>
              <a:ext uri="{FF2B5EF4-FFF2-40B4-BE49-F238E27FC236}">
                <a16:creationId xmlns:a16="http://schemas.microsoft.com/office/drawing/2014/main" id="{BD61AE9C-7687-70E0-6419-44BA14BA410F}"/>
              </a:ext>
            </a:extLst>
          </p:cNvPr>
          <p:cNvCxnSpPr>
            <a:cxnSpLocks/>
          </p:cNvCxnSpPr>
          <p:nvPr userDrawn="1"/>
        </p:nvCxnSpPr>
        <p:spPr>
          <a:xfrm>
            <a:off x="19540728" y="2834640"/>
            <a:ext cx="0" cy="9464040"/>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32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oney_Type">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ACA1B327-9C72-F33A-5677-F754CFFFC357}"/>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9537065"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Money type utilization</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Money types are the different kinds of regular contributions that can be made which differ from each other in how they are taxed.  Money type utilization illustrates the different approaches that participants are using for managing the tax treatment of their future contributions.</a:t>
            </a: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10000"/>
              </a:lnSpc>
              <a:spcBef>
                <a:spcPct val="0"/>
              </a:spcBef>
              <a:spcAft>
                <a:spcPts val="1200"/>
              </a:spcAft>
              <a:buClr>
                <a:srgbClr val="002057"/>
              </a:buClr>
              <a:buSzPct val="79000"/>
              <a:buFontTx/>
              <a:buNone/>
              <a:tabLst/>
              <a:defRPr/>
            </a:pPr>
            <a:r>
              <a:rPr kumimoji="0" lang="en-US" sz="2400" b="1" i="0" u="none" strike="noStrike" kern="1200" cap="none" spc="0" normalizeH="0" baseline="0" noProof="0" dirty="0">
                <a:ln>
                  <a:noFill/>
                </a:ln>
                <a:solidFill>
                  <a:srgbClr val="004185"/>
                </a:solidFill>
                <a:effectLst/>
                <a:uLnTx/>
                <a:uFillTx/>
                <a:latin typeface="Gotham C2 Text" pitchFamily="50" charset="0"/>
                <a:ea typeface="ＭＳ Ｐゴシック" pitchFamily="34" charset="-128"/>
                <a:cs typeface="Arial" charset="0"/>
              </a:rPr>
              <a:t>Did you know?</a:t>
            </a: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r>
              <a:rPr lang="en-US" sz="2000" dirty="0">
                <a:solidFill>
                  <a:srgbClr val="000000"/>
                </a:solidFill>
                <a:latin typeface="+mn-lt"/>
              </a:rPr>
              <a:t>Empower’s </a:t>
            </a:r>
            <a:r>
              <a:rPr lang="en-US" sz="2000" dirty="0">
                <a:solidFill>
                  <a:srgbClr val="000000"/>
                </a:solidFill>
                <a:latin typeface="+mn-lt"/>
                <a:hlinkClick r:id="rId2"/>
              </a:rPr>
              <a:t>learning center </a:t>
            </a:r>
            <a:r>
              <a:rPr lang="en-US" sz="2000" dirty="0">
                <a:solidFill>
                  <a:srgbClr val="000000"/>
                </a:solidFill>
                <a:latin typeface="+mn-lt"/>
              </a:rPr>
              <a:t>is an educational resource that provides insights, interactive tools, and calculators, including a </a:t>
            </a:r>
            <a:r>
              <a:rPr lang="en-US" sz="2000" dirty="0">
                <a:solidFill>
                  <a:srgbClr val="000000"/>
                </a:solidFill>
                <a:latin typeface="+mn-lt"/>
                <a:hlinkClick r:id="rId3"/>
              </a:rPr>
              <a:t>Before-tax vs. Roth contribution analyzer</a:t>
            </a:r>
            <a:r>
              <a:rPr lang="en-US" sz="2000" dirty="0">
                <a:solidFill>
                  <a:srgbClr val="000000"/>
                </a:solidFill>
                <a:latin typeface="+mn-lt"/>
              </a:rPr>
              <a:t>.</a:t>
            </a: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Straight Connector 8">
            <a:extLst>
              <a:ext uri="{FF2B5EF4-FFF2-40B4-BE49-F238E27FC236}">
                <a16:creationId xmlns:a16="http://schemas.microsoft.com/office/drawing/2014/main" id="{F8222CBE-1EBB-88B5-D475-FE13339974A9}"/>
              </a:ext>
            </a:extLst>
          </p:cNvPr>
          <p:cNvCxnSpPr>
            <a:cxnSpLocks/>
          </p:cNvCxnSpPr>
          <p:nvPr userDrawn="1"/>
        </p:nvCxnSpPr>
        <p:spPr>
          <a:xfrm>
            <a:off x="19540728" y="2834640"/>
            <a:ext cx="0" cy="9464040"/>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99976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tch">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D58EDBE8-16EC-C67B-81A6-177B80FD35A5}"/>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192027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Participant match behaviors</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Match behaviors illustrate the different levels at which eligible participants are utilizing their available employer match benefits. This analysis only covers employer match programs that require participants to contribute to their plan. Non-elective employer contributions that do not require participants to make contributions are excluded.</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analysis is based on all regular deferral elections on file. Percentage deferral elections are always included and flat dollar deferral elections are also included when a salary has been provided. Any participants that have flat dollar deferral elections and that do not have an available salary are excluded from the analysis.</a:t>
            </a:r>
          </a:p>
        </p:txBody>
      </p:sp>
      <p:cxnSp>
        <p:nvCxnSpPr>
          <p:cNvPr id="10" name="Straight Connector 9">
            <a:extLst>
              <a:ext uri="{FF2B5EF4-FFF2-40B4-BE49-F238E27FC236}">
                <a16:creationId xmlns:a16="http://schemas.microsoft.com/office/drawing/2014/main" id="{D01DC39E-C97B-0810-C7F3-2BEB0FA160E6}"/>
              </a:ext>
            </a:extLst>
          </p:cNvPr>
          <p:cNvCxnSpPr>
            <a:cxnSpLocks/>
          </p:cNvCxnSpPr>
          <p:nvPr userDrawn="1"/>
        </p:nvCxnSpPr>
        <p:spPr>
          <a:xfrm>
            <a:off x="19540728" y="2834640"/>
            <a:ext cx="0" cy="9464040"/>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74209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trb_Act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D69F84-754B-7A0C-2D91-FED3924C68E3}"/>
              </a:ext>
            </a:extLst>
          </p:cNvPr>
          <p:cNvSpPr/>
          <p:nvPr userDrawn="1"/>
        </p:nvSpPr>
        <p:spPr>
          <a:xfrm>
            <a:off x="1" y="2560319"/>
            <a:ext cx="24377904"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cxnSp>
        <p:nvCxnSpPr>
          <p:cNvPr id="9" name="Straight Connector 8">
            <a:extLst>
              <a:ext uri="{FF2B5EF4-FFF2-40B4-BE49-F238E27FC236}">
                <a16:creationId xmlns:a16="http://schemas.microsoft.com/office/drawing/2014/main" id="{5472D280-7FA5-9CE0-5779-7FD3A81691B9}"/>
              </a:ext>
            </a:extLst>
          </p:cNvPr>
          <p:cNvCxnSpPr>
            <a:cxnSpLocks/>
          </p:cNvCxnSpPr>
          <p:nvPr userDrawn="1"/>
        </p:nvCxnSpPr>
        <p:spPr>
          <a:xfrm>
            <a:off x="19540728" y="2834640"/>
            <a:ext cx="0" cy="9464040"/>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224AD05B-76FE-981D-4CF9-9E1718E05E2A}"/>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8749057"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Contribution activity</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contribution activity details show the total of all contributions into participant accounts, excluding loan payments. Participant payroll contributions are categorized by their money type. Any employer contributions and any non-payroll contributions are separated into their own categories. Non-payroll contributions include rollovers, transfers, and other miscellaneous contributions and are reflected as </a:t>
            </a:r>
            <a:r>
              <a:rPr kumimoji="0" lang="en-US" sz="2000" b="0" i="1"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Other contributions</a:t>
            </a: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en Sans"/>
              <a:ea typeface="+mn-ea"/>
              <a:cs typeface="+mn-cs"/>
            </a:endParaRPr>
          </a:p>
          <a:p>
            <a:pPr marL="0" marR="0" lvl="0" indent="0" algn="l" defTabSz="457200" rtl="0" eaLnBrk="1" fontAlgn="auto" latinLnBrk="0" hangingPunct="1">
              <a:lnSpc>
                <a:spcPct val="11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pen Sans"/>
                <a:ea typeface="+mn-ea"/>
                <a:cs typeface="+mn-cs"/>
              </a:rPr>
              <a:t>¹The year-to-date and rolling 12 month periods begin when the plan is loaded onto the recordkeeping system. Therefore, the periods may be less than indicated for plans that were recently added.</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01338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trb_Act2">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D02CF8E2-98B9-FE54-4537-DF02C0A59BF4}"/>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2" name="Rectangle 1">
            <a:extLst>
              <a:ext uri="{FF2B5EF4-FFF2-40B4-BE49-F238E27FC236}">
                <a16:creationId xmlns:a16="http://schemas.microsoft.com/office/drawing/2014/main" id="{8379A31F-013A-F0AD-2F4D-AAA6E9592E2E}"/>
              </a:ext>
            </a:extLst>
          </p:cNvPr>
          <p:cNvSpPr/>
          <p:nvPr userDrawn="1"/>
        </p:nvSpPr>
        <p:spPr>
          <a:xfrm>
            <a:off x="19622770" y="2560318"/>
            <a:ext cx="4754880"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8750808"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Contribution activity</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contribution activity details show the total of all contributions into participant accounts, excluding loan payments. Participant payroll contributions are categorized by their money type. Any employer contributions and any non-payroll contributions are separated into their own categories. Non-payroll contributions include rollovers, transfers, and other miscellaneous contributions and are reflected as </a:t>
            </a:r>
            <a:r>
              <a:rPr kumimoji="0" lang="en-US" sz="2000" b="0" i="1"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Other contributions</a:t>
            </a: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r>
              <a:rPr kumimoji="0" lang="en-US" sz="1800" b="0" i="0" u="none" strike="noStrike" kern="1200" cap="none" spc="0" normalizeH="0" baseline="0" noProof="0" dirty="0">
                <a:ln>
                  <a:noFill/>
                </a:ln>
                <a:solidFill>
                  <a:srgbClr val="000000"/>
                </a:solidFill>
                <a:effectLst/>
                <a:uLnTx/>
                <a:uFillTx/>
                <a:latin typeface="Open Sans"/>
                <a:ea typeface="+mn-ea"/>
                <a:cs typeface="+mn-cs"/>
              </a:rPr>
              <a:t>¹Total participants are the total number of unique participants across sources</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24195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trb_Insights">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D58EDBE8-16EC-C67B-81A6-177B80FD35A5}"/>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192027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Contribution insights</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Contribution insights show the percentage of participants that were eligible as of the stated month-end and that made a regular or catch-up payroll contribution during the associated month. Employer contributions, loan repayments, and any non-payroll contributions such as rollovers, transfers, and other miscellaneous contributions are not considered.</a:t>
            </a:r>
          </a:p>
        </p:txBody>
      </p:sp>
      <p:cxnSp>
        <p:nvCxnSpPr>
          <p:cNvPr id="10" name="Straight Connector 9">
            <a:extLst>
              <a:ext uri="{FF2B5EF4-FFF2-40B4-BE49-F238E27FC236}">
                <a16:creationId xmlns:a16="http://schemas.microsoft.com/office/drawing/2014/main" id="{D01DC39E-C97B-0810-C7F3-2BEB0FA160E6}"/>
              </a:ext>
            </a:extLst>
          </p:cNvPr>
          <p:cNvCxnSpPr>
            <a:cxnSpLocks/>
          </p:cNvCxnSpPr>
          <p:nvPr userDrawn="1"/>
        </p:nvCxnSpPr>
        <p:spPr>
          <a:xfrm>
            <a:off x="19540728" y="2834640"/>
            <a:ext cx="0" cy="9464040"/>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98949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b1">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D9838068-21CC-0F91-5977-151E3552A8CD}"/>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2" name="Rectangle 1">
            <a:extLst>
              <a:ext uri="{FF2B5EF4-FFF2-40B4-BE49-F238E27FC236}">
                <a16:creationId xmlns:a16="http://schemas.microsoft.com/office/drawing/2014/main" id="{E29FE4C9-C097-617E-A427-D59F76CD925C}"/>
              </a:ext>
            </a:extLst>
          </p:cNvPr>
          <p:cNvSpPr/>
          <p:nvPr userDrawn="1"/>
        </p:nvSpPr>
        <p:spPr>
          <a:xfrm>
            <a:off x="19622770" y="2560318"/>
            <a:ext cx="4754880"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8437772"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Distribution activity</a:t>
            </a:r>
          </a:p>
        </p:txBody>
      </p:sp>
      <p:sp>
        <p:nvSpPr>
          <p:cNvPr id="13" name="TextBox 12">
            <a:extLst>
              <a:ext uri="{FF2B5EF4-FFF2-40B4-BE49-F238E27FC236}">
                <a16:creationId xmlns:a16="http://schemas.microsoft.com/office/drawing/2014/main" id="{5619B7C9-9D1A-A82E-04F7-4DFBFD5AD550}"/>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distribution activity details show the activity for all actively employed and separated from service participants.</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457200" rtl="0" eaLnBrk="1" fontAlgn="auto" latinLnBrk="0" hangingPunct="1">
              <a:lnSpc>
                <a:spcPct val="11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pen Sans"/>
                <a:ea typeface="+mn-ea"/>
                <a:cs typeface="+mn-cs"/>
              </a:rPr>
              <a:t>¹The year-to-date and rolling 12 month periods begin when the plan is loaded onto the recordkeeping system. Therefore, the periods may be less than indicated for plans that were recently added.</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51237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sb2">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D9838068-21CC-0F91-5977-151E3552A8CD}"/>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2" name="Rectangle 1">
            <a:extLst>
              <a:ext uri="{FF2B5EF4-FFF2-40B4-BE49-F238E27FC236}">
                <a16:creationId xmlns:a16="http://schemas.microsoft.com/office/drawing/2014/main" id="{E29FE4C9-C097-617E-A427-D59F76CD925C}"/>
              </a:ext>
            </a:extLst>
          </p:cNvPr>
          <p:cNvSpPr/>
          <p:nvPr userDrawn="1"/>
        </p:nvSpPr>
        <p:spPr>
          <a:xfrm>
            <a:off x="19622770" y="2560318"/>
            <a:ext cx="4754880"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8439912"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Distribution activity</a:t>
            </a:r>
          </a:p>
        </p:txBody>
      </p:sp>
      <p:sp>
        <p:nvSpPr>
          <p:cNvPr id="13" name="TextBox 12">
            <a:extLst>
              <a:ext uri="{FF2B5EF4-FFF2-40B4-BE49-F238E27FC236}">
                <a16:creationId xmlns:a16="http://schemas.microsoft.com/office/drawing/2014/main" id="{5619B7C9-9D1A-A82E-04F7-4DFBFD5AD550}"/>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distribution activity details show the activity for all actively employed and separated from service participants.</a:t>
            </a:r>
          </a:p>
        </p:txBody>
      </p:sp>
    </p:spTree>
    <p:extLst>
      <p:ext uri="{BB962C8B-B14F-4D97-AF65-F5344CB8AC3E}">
        <p14:creationId xmlns:p14="http://schemas.microsoft.com/office/powerpoint/2010/main" val="14664344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oans1">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7E0FA7B9-D747-FAB4-B56D-9147C4ABF896}"/>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10" name="Rectangle 9">
            <a:extLst>
              <a:ext uri="{FF2B5EF4-FFF2-40B4-BE49-F238E27FC236}">
                <a16:creationId xmlns:a16="http://schemas.microsoft.com/office/drawing/2014/main" id="{188F27B4-AA64-5911-F595-E5FDFEB15A94}"/>
              </a:ext>
            </a:extLst>
          </p:cNvPr>
          <p:cNvSpPr/>
          <p:nvPr userDrawn="1"/>
        </p:nvSpPr>
        <p:spPr>
          <a:xfrm>
            <a:off x="1" y="2560319"/>
            <a:ext cx="24377904"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2503900"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Loans</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loan information reflects all outstanding loans for actively employed and separated from service participants. Outstanding loan amounts include new loans issued for the given time period. Loans that have been categorized as a distribution are not included.</a:t>
            </a: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10000"/>
              </a:lnSpc>
              <a:spcBef>
                <a:spcPct val="0"/>
              </a:spcBef>
              <a:spcAft>
                <a:spcPts val="1200"/>
              </a:spcAft>
              <a:buClr>
                <a:srgbClr val="002057"/>
              </a:buClr>
              <a:buSzPct val="79000"/>
              <a:buFontTx/>
              <a:buNone/>
              <a:tabLst/>
              <a:defRPr/>
            </a:pPr>
            <a:r>
              <a:rPr kumimoji="0" lang="en-US" sz="2400" b="1" i="0" u="none" strike="noStrike" kern="1200" cap="none" spc="0" normalizeH="0" baseline="0" noProof="0" dirty="0">
                <a:ln>
                  <a:noFill/>
                </a:ln>
                <a:solidFill>
                  <a:srgbClr val="004185"/>
                </a:solidFill>
                <a:effectLst/>
                <a:uLnTx/>
                <a:uFillTx/>
                <a:latin typeface="Gotham C2 Text" pitchFamily="50" charset="0"/>
                <a:ea typeface="ＭＳ Ｐゴシック" pitchFamily="34" charset="-128"/>
                <a:cs typeface="Arial" charset="0"/>
              </a:rPr>
              <a:t>Did you know?</a:t>
            </a: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r>
              <a:rPr lang="en-US" sz="2000" dirty="0">
                <a:solidFill>
                  <a:srgbClr val="000000"/>
                </a:solidFill>
                <a:latin typeface="+mn-lt"/>
              </a:rPr>
              <a:t>The Empower Personal Dashboard includes resources to help balance financial priorities, including budgeting and creating an emergency fund. </a:t>
            </a:r>
          </a:p>
          <a:p>
            <a:pPr marL="0" marR="0" lvl="0" indent="0" algn="l" defTabSz="914400" rtl="0" eaLnBrk="1" fontAlgn="base" latinLnBrk="0" hangingPunct="1">
              <a:lnSpc>
                <a:spcPct val="110000"/>
              </a:lnSpc>
              <a:spcBef>
                <a:spcPct val="0"/>
              </a:spcBef>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9" name="Straight Connector 8">
            <a:extLst>
              <a:ext uri="{FF2B5EF4-FFF2-40B4-BE49-F238E27FC236}">
                <a16:creationId xmlns:a16="http://schemas.microsoft.com/office/drawing/2014/main" id="{9489A5CE-F3C3-D95E-1B69-E3E80CF89423}"/>
              </a:ext>
            </a:extLst>
          </p:cNvPr>
          <p:cNvCxnSpPr>
            <a:cxnSpLocks/>
          </p:cNvCxnSpPr>
          <p:nvPr userDrawn="1"/>
        </p:nvCxnSpPr>
        <p:spPr>
          <a:xfrm>
            <a:off x="19540728" y="2834640"/>
            <a:ext cx="0" cy="9464040"/>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93225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ans2">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2021DCE6-0745-5882-790D-80FD4F2F4AE9}"/>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7" name="Rectangle 6">
            <a:extLst>
              <a:ext uri="{FF2B5EF4-FFF2-40B4-BE49-F238E27FC236}">
                <a16:creationId xmlns:a16="http://schemas.microsoft.com/office/drawing/2014/main" id="{D3905C0E-F179-D3ED-731D-CDC51D46156D}"/>
              </a:ext>
            </a:extLst>
          </p:cNvPr>
          <p:cNvSpPr/>
          <p:nvPr userDrawn="1"/>
        </p:nvSpPr>
        <p:spPr>
          <a:xfrm>
            <a:off x="19622770" y="2560318"/>
            <a:ext cx="4754880"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5402742"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Loan activity</a:t>
            </a:r>
          </a:p>
        </p:txBody>
      </p:sp>
      <p:sp>
        <p:nvSpPr>
          <p:cNvPr id="13" name="TextBox 12">
            <a:extLst>
              <a:ext uri="{FF2B5EF4-FFF2-40B4-BE49-F238E27FC236}">
                <a16:creationId xmlns:a16="http://schemas.microsoft.com/office/drawing/2014/main" id="{5619B7C9-9D1A-A82E-04F7-4DFBFD5AD550}"/>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loan activity reflects all new loans issued for the given time period. When loans are refinanced, the loans issued amount will include the refinanced amount and the prior outstanding balance.</a:t>
            </a:r>
          </a:p>
        </p:txBody>
      </p:sp>
    </p:spTree>
    <p:extLst>
      <p:ext uri="{BB962C8B-B14F-4D97-AF65-F5344CB8AC3E}">
        <p14:creationId xmlns:p14="http://schemas.microsoft.com/office/powerpoint/2010/main" val="1006207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vg_Bal">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79C65ADA-9437-2C27-864D-046E9E73CCEE}"/>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2" name="Rectangle 1">
            <a:extLst>
              <a:ext uri="{FF2B5EF4-FFF2-40B4-BE49-F238E27FC236}">
                <a16:creationId xmlns:a16="http://schemas.microsoft.com/office/drawing/2014/main" id="{0C95E260-AAC1-73A8-A054-C6AF9635E973}"/>
              </a:ext>
            </a:extLst>
          </p:cNvPr>
          <p:cNvSpPr/>
          <p:nvPr userDrawn="1"/>
        </p:nvSpPr>
        <p:spPr>
          <a:xfrm>
            <a:off x="19622770" y="2560318"/>
            <a:ext cx="4754880"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859341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Participant balances</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account balance insights presented are based on all participants that have a balance greater than $0. When applicable, any outstanding loan amounts are not included as part of a participant’s account balance.</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051869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rategy1">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C43A16C5-9BA4-480B-2546-C83B96440C50}"/>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3009772"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Investment strategy utilization</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investment strategy utilization is based on all participants that have a balance greater than $0. Each participant is assigned a single investment strategy to provide insights on how investment options, features, and services are being utilized.</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When a participant is assigned a strategy, 100% of their balance is grouped within that strategy even if they have a diverse investment mix. Additionally, each participants’ strategy is reevaluated and assigned every month so a participant may move in and out of the different strategies from month to month.</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For the full list of investment strategies and their definitions, please refer to the glossary. </a:t>
            </a:r>
          </a:p>
        </p:txBody>
      </p:sp>
      <p:grpSp>
        <p:nvGrpSpPr>
          <p:cNvPr id="11" name="Group 10">
            <a:extLst>
              <a:ext uri="{FF2B5EF4-FFF2-40B4-BE49-F238E27FC236}">
                <a16:creationId xmlns:a16="http://schemas.microsoft.com/office/drawing/2014/main" id="{8240802E-D778-3BE1-D330-6D34AC13A2E6}"/>
              </a:ext>
            </a:extLst>
          </p:cNvPr>
          <p:cNvGrpSpPr/>
          <p:nvPr userDrawn="1"/>
        </p:nvGrpSpPr>
        <p:grpSpPr>
          <a:xfrm>
            <a:off x="1371346" y="3291094"/>
            <a:ext cx="17891792" cy="1072724"/>
            <a:chOff x="457200" y="1672421"/>
            <a:chExt cx="9913249" cy="594361"/>
          </a:xfrm>
        </p:grpSpPr>
        <p:sp>
          <p:nvSpPr>
            <p:cNvPr id="12" name="Rounded Rectangle 22">
              <a:extLst>
                <a:ext uri="{FF2B5EF4-FFF2-40B4-BE49-F238E27FC236}">
                  <a16:creationId xmlns:a16="http://schemas.microsoft.com/office/drawing/2014/main" id="{C2890CA3-FCC0-7C9F-6126-DD37F232B0E7}"/>
                </a:ext>
              </a:extLst>
            </p:cNvPr>
            <p:cNvSpPr/>
            <p:nvPr userDrawn="1"/>
          </p:nvSpPr>
          <p:spPr bwMode="auto">
            <a:xfrm>
              <a:off x="5584525" y="1672421"/>
              <a:ext cx="4785924" cy="594361"/>
            </a:xfrm>
            <a:prstGeom prst="roundRect">
              <a:avLst>
                <a:gd name="adj" fmla="val 2991"/>
              </a:avLst>
            </a:prstGeom>
            <a:solidFill>
              <a:srgbClr val="004185"/>
            </a:solidFill>
            <a:ln w="9525"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defTabSz="1019175"/>
              <a:endParaRPr lang="en-US" sz="1300" b="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algn="ctr" defTabSz="1019175">
                <a:spcBef>
                  <a:spcPts val="600"/>
                </a:spcBef>
              </a:pPr>
              <a:r>
                <a:rPr lang="en-US" sz="2200" b="1" dirty="0">
                  <a:solidFill>
                    <a:schemeClr val="bg1"/>
                  </a:solidFill>
                  <a:cs typeface="Segoe UI" panose="020B0502040204020203" pitchFamily="34" charset="0"/>
                </a:rPr>
                <a:t>Participant assets by strategy</a:t>
              </a:r>
            </a:p>
          </p:txBody>
        </p:sp>
        <p:sp>
          <p:nvSpPr>
            <p:cNvPr id="13" name="Rounded Rectangle 2">
              <a:extLst>
                <a:ext uri="{FF2B5EF4-FFF2-40B4-BE49-F238E27FC236}">
                  <a16:creationId xmlns:a16="http://schemas.microsoft.com/office/drawing/2014/main" id="{02F0A955-4217-DA88-A8FA-E2A6B021B700}"/>
                </a:ext>
              </a:extLst>
            </p:cNvPr>
            <p:cNvSpPr/>
            <p:nvPr userDrawn="1"/>
          </p:nvSpPr>
          <p:spPr bwMode="auto">
            <a:xfrm>
              <a:off x="457200" y="1672421"/>
              <a:ext cx="4768181" cy="594361"/>
            </a:xfrm>
            <a:prstGeom prst="roundRect">
              <a:avLst>
                <a:gd name="adj" fmla="val 2991"/>
              </a:avLst>
            </a:prstGeom>
            <a:solidFill>
              <a:srgbClr val="004185"/>
            </a:solidFill>
            <a:ln w="9525" cap="flat" cmpd="sng" algn="ctr">
              <a:noFill/>
              <a:prstDash val="solid"/>
              <a:round/>
              <a:headEnd type="none" w="med" len="med"/>
              <a:tailEnd type="none" w="med" len="med"/>
            </a:ln>
            <a:effectLst/>
          </p:spPr>
          <p:txBody>
            <a:bodyPr vert="horz" wrap="square" lIns="91440" tIns="45720" rIns="91440" bIns="91440" numCol="1" rtlCol="0" anchor="ctr" anchorCtr="0" compatLnSpc="1">
              <a:prstTxWarp prst="textNoShape">
                <a:avLst/>
              </a:prstTxWarp>
            </a:bodyPr>
            <a:lstStyle/>
            <a:p>
              <a:pPr algn="ctr" defTabSz="1019175"/>
              <a:endParaRPr lang="en-US" sz="1200" b="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a:p>
              <a:pPr algn="ctr" defTabSz="1019175">
                <a:spcBef>
                  <a:spcPts val="600"/>
                </a:spcBef>
              </a:pPr>
              <a:r>
                <a:rPr lang="en-US" sz="2200" b="1" dirty="0">
                  <a:solidFill>
                    <a:schemeClr val="bg1"/>
                  </a:solidFill>
                  <a:ea typeface="Segoe UI" panose="020B0502040204020203" pitchFamily="34" charset="0"/>
                  <a:cs typeface="Segoe UI" panose="020B0502040204020203" pitchFamily="34" charset="0"/>
                </a:rPr>
                <a:t>Participants by strategy</a:t>
              </a:r>
            </a:p>
          </p:txBody>
        </p:sp>
        <p:sp>
          <p:nvSpPr>
            <p:cNvPr id="16" name="Rectangle 15">
              <a:extLst>
                <a:ext uri="{FF2B5EF4-FFF2-40B4-BE49-F238E27FC236}">
                  <a16:creationId xmlns:a16="http://schemas.microsoft.com/office/drawing/2014/main" id="{EA71C7B5-6DDD-6716-0AAA-70070F697548}"/>
                </a:ext>
              </a:extLst>
            </p:cNvPr>
            <p:cNvSpPr/>
            <p:nvPr userDrawn="1"/>
          </p:nvSpPr>
          <p:spPr bwMode="auto">
            <a:xfrm>
              <a:off x="5147088" y="1861883"/>
              <a:ext cx="325463" cy="229449"/>
            </a:xfrm>
            <a:prstGeom prst="rect">
              <a:avLst/>
            </a:prstGeom>
            <a:solidFill>
              <a:srgbClr val="00418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19175"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Gotham C2 Text" charset="0"/>
                <a:ea typeface="ＭＳ Ｐゴシック" charset="0"/>
                <a:cs typeface="ＭＳ Ｐゴシック" charset="0"/>
              </a:endParaRPr>
            </a:p>
          </p:txBody>
        </p:sp>
        <p:sp>
          <p:nvSpPr>
            <p:cNvPr id="17" name="Rectangle 16">
              <a:extLst>
                <a:ext uri="{FF2B5EF4-FFF2-40B4-BE49-F238E27FC236}">
                  <a16:creationId xmlns:a16="http://schemas.microsoft.com/office/drawing/2014/main" id="{F1DA786C-ED92-635D-9714-45D10F44EF95}"/>
                </a:ext>
              </a:extLst>
            </p:cNvPr>
            <p:cNvSpPr/>
            <p:nvPr userDrawn="1"/>
          </p:nvSpPr>
          <p:spPr bwMode="auto">
            <a:xfrm>
              <a:off x="5379184" y="1861883"/>
              <a:ext cx="247170" cy="229449"/>
            </a:xfrm>
            <a:prstGeom prst="rect">
              <a:avLst/>
            </a:prstGeom>
            <a:solidFill>
              <a:srgbClr val="00418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19175"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Gotham C2 Text" charset="0"/>
                <a:ea typeface="ＭＳ Ｐゴシック" charset="0"/>
                <a:cs typeface="ＭＳ Ｐゴシック" charset="0"/>
              </a:endParaRPr>
            </a:p>
          </p:txBody>
        </p:sp>
      </p:grpSp>
      <p:cxnSp>
        <p:nvCxnSpPr>
          <p:cNvPr id="20" name="Straight Connector 19">
            <a:extLst>
              <a:ext uri="{FF2B5EF4-FFF2-40B4-BE49-F238E27FC236}">
                <a16:creationId xmlns:a16="http://schemas.microsoft.com/office/drawing/2014/main" id="{C8F4D9DD-7DDF-05D6-0FEA-C23357AF57F4}"/>
              </a:ext>
            </a:extLst>
          </p:cNvPr>
          <p:cNvCxnSpPr>
            <a:cxnSpLocks/>
          </p:cNvCxnSpPr>
          <p:nvPr userDrawn="1"/>
        </p:nvCxnSpPr>
        <p:spPr>
          <a:xfrm>
            <a:off x="19540728" y="2834640"/>
            <a:ext cx="0" cy="9464040"/>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pic>
        <p:nvPicPr>
          <p:cNvPr id="5" name="Picture 4" descr="A group of people in a circle&#10;&#10;Description automatically generated">
            <a:extLst>
              <a:ext uri="{FF2B5EF4-FFF2-40B4-BE49-F238E27FC236}">
                <a16:creationId xmlns:a16="http://schemas.microsoft.com/office/drawing/2014/main" id="{B9308128-CFED-1274-A2BF-303A0C1A4A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11496" y="2560320"/>
            <a:ext cx="1097280" cy="1097280"/>
          </a:xfrm>
          <a:prstGeom prst="rect">
            <a:avLst/>
          </a:prstGeom>
        </p:spPr>
      </p:pic>
      <p:pic>
        <p:nvPicPr>
          <p:cNvPr id="9" name="Picture 8" descr="A logo of a stack of coins&#10;&#10;Description automatically generated">
            <a:extLst>
              <a:ext uri="{FF2B5EF4-FFF2-40B4-BE49-F238E27FC236}">
                <a16:creationId xmlns:a16="http://schemas.microsoft.com/office/drawing/2014/main" id="{6FB9BEA9-82DD-3531-CECC-1A897956F06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346936" y="2560320"/>
            <a:ext cx="1097280" cy="1097280"/>
          </a:xfrm>
          <a:prstGeom prst="rect">
            <a:avLst/>
          </a:prstGeom>
        </p:spPr>
      </p:pic>
    </p:spTree>
    <p:extLst>
      <p:ext uri="{BB962C8B-B14F-4D97-AF65-F5344CB8AC3E}">
        <p14:creationId xmlns:p14="http://schemas.microsoft.com/office/powerpoint/2010/main" val="18552277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rategy2">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ABFAD552-11A7-9231-6D37-A8EA62FA46AF}"/>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9" name="Rectangle 8">
            <a:extLst>
              <a:ext uri="{FF2B5EF4-FFF2-40B4-BE49-F238E27FC236}">
                <a16:creationId xmlns:a16="http://schemas.microsoft.com/office/drawing/2014/main" id="{0BC25DAE-D48D-8646-1BDA-6A95BCF92BFE}"/>
              </a:ext>
            </a:extLst>
          </p:cNvPr>
          <p:cNvSpPr/>
          <p:nvPr userDrawn="1"/>
        </p:nvSpPr>
        <p:spPr>
          <a:xfrm>
            <a:off x="19622770" y="2560318"/>
            <a:ext cx="4754880"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3011912"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Investment strategy utilization</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investment strategy utilization is based on all participants that have a balance greater than $0. Each participant is assigned a single investment strategy to provide insights on how investment options, features, and services are being utilized.</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When a participant is assigned a strategy, 100% of their balance is grouped within that strategy even if they have a diverse investment mix. Additionally, each participants’ strategy is reevaluated and assigned every month so a participant may move in and out of the different strategies from month to month.</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For the full list of investment strategies and their definitions, please refer to the glossary. </a:t>
            </a:r>
          </a:p>
        </p:txBody>
      </p:sp>
    </p:spTree>
    <p:extLst>
      <p:ext uri="{BB962C8B-B14F-4D97-AF65-F5344CB8AC3E}">
        <p14:creationId xmlns:p14="http://schemas.microsoft.com/office/powerpoint/2010/main" val="13400986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dvice1">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09785034-4A16-8CC3-9741-B9539C4A0AA2}"/>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10" name="Rectangle 9">
            <a:extLst>
              <a:ext uri="{FF2B5EF4-FFF2-40B4-BE49-F238E27FC236}">
                <a16:creationId xmlns:a16="http://schemas.microsoft.com/office/drawing/2014/main" id="{188F27B4-AA64-5911-F595-E5FDFEB15A94}"/>
              </a:ext>
            </a:extLst>
          </p:cNvPr>
          <p:cNvSpPr/>
          <p:nvPr userDrawn="1"/>
        </p:nvSpPr>
        <p:spPr>
          <a:xfrm>
            <a:off x="1" y="2560319"/>
            <a:ext cx="24377904"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71600" y="914400"/>
            <a:ext cx="7231542"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Advisory services</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number of participants and the participant assets are based on all actively employed and separated from service plan participants that are using the managed account service. When applicable, any outstanding loan amounts are not included as part of the assets.</a:t>
            </a:r>
          </a:p>
        </p:txBody>
      </p:sp>
      <p:cxnSp>
        <p:nvCxnSpPr>
          <p:cNvPr id="2" name="Straight Connector 1">
            <a:extLst>
              <a:ext uri="{FF2B5EF4-FFF2-40B4-BE49-F238E27FC236}">
                <a16:creationId xmlns:a16="http://schemas.microsoft.com/office/drawing/2014/main" id="{E9B72D1C-686F-A07F-CDE8-3EF0DC0D90FF}"/>
              </a:ext>
            </a:extLst>
          </p:cNvPr>
          <p:cNvCxnSpPr>
            <a:cxnSpLocks/>
          </p:cNvCxnSpPr>
          <p:nvPr userDrawn="1"/>
        </p:nvCxnSpPr>
        <p:spPr>
          <a:xfrm>
            <a:off x="19540728" y="2834640"/>
            <a:ext cx="0" cy="9464040"/>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97493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A_Pers_1">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0559BEE4-AD05-D98C-FCC7-76FA2D3E6053}"/>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3" y="914399"/>
            <a:ext cx="15974195" cy="1045029"/>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Managed account personalization</a:t>
            </a:r>
          </a:p>
        </p:txBody>
      </p:sp>
      <p:sp>
        <p:nvSpPr>
          <p:cNvPr id="10" name="Rectangle 9">
            <a:extLst>
              <a:ext uri="{FF2B5EF4-FFF2-40B4-BE49-F238E27FC236}">
                <a16:creationId xmlns:a16="http://schemas.microsoft.com/office/drawing/2014/main" id="{D8A4538D-C19D-A9F6-D4FC-18D3B98811B3}"/>
              </a:ext>
            </a:extLst>
          </p:cNvPr>
          <p:cNvSpPr>
            <a:spLocks noChangeAspect="1"/>
          </p:cNvSpPr>
          <p:nvPr userDrawn="1"/>
        </p:nvSpPr>
        <p:spPr>
          <a:xfrm>
            <a:off x="0" y="3424480"/>
            <a:ext cx="24377650" cy="8410576"/>
          </a:xfrm>
          <a:prstGeom prst="rect">
            <a:avLst/>
          </a:prstGeom>
          <a:solidFill>
            <a:srgbClr val="F8F6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 name="Text Placeholder 74">
            <a:extLst>
              <a:ext uri="{FF2B5EF4-FFF2-40B4-BE49-F238E27FC236}">
                <a16:creationId xmlns:a16="http://schemas.microsoft.com/office/drawing/2014/main" id="{F153CF1F-E855-BADA-1C55-40D542F5276D}"/>
              </a:ext>
            </a:extLst>
          </p:cNvPr>
          <p:cNvSpPr txBox="1">
            <a:spLocks/>
          </p:cNvSpPr>
          <p:nvPr userDrawn="1"/>
        </p:nvSpPr>
        <p:spPr>
          <a:xfrm>
            <a:off x="1380743" y="2048256"/>
            <a:ext cx="21572369" cy="573404"/>
          </a:xfrm>
          <a:prstGeom prst="rect">
            <a:avLst/>
          </a:prstGeom>
          <a:noFill/>
        </p:spPr>
        <p:txBody>
          <a:bodyPr vert="horz" wrap="square" lIns="0" tIns="0" rIns="0" bIns="0" rtlCol="0" anchor="t">
            <a:noAutofit/>
          </a:bodyPr>
          <a:lstStyle>
            <a:lvl1pPr marL="0" indent="0" algn="l" defTabSz="457200" rtl="0" eaLnBrk="1" latinLnBrk="0" hangingPunct="1">
              <a:lnSpc>
                <a:spcPct val="120000"/>
              </a:lnSpc>
              <a:spcBef>
                <a:spcPts val="500"/>
              </a:spcBef>
              <a:buFont typeface="Arial" panose="020B0604020202020204" pitchFamily="34" charset="0"/>
              <a:buNone/>
              <a:defRPr lang="en-US" sz="1800" kern="1200" dirty="0">
                <a:solidFill>
                  <a:srgbClr val="000000"/>
                </a:solidFill>
                <a:latin typeface="+mn-lt"/>
                <a:ea typeface="+mn-ea"/>
                <a:cs typeface="+mn-cs"/>
              </a:defRPr>
            </a:lvl1pPr>
            <a:lvl2pPr marL="457200" indent="-457200" algn="l" defTabSz="1828343" rtl="0" eaLnBrk="1" latinLnBrk="0" hangingPunct="1">
              <a:lnSpc>
                <a:spcPct val="120000"/>
              </a:lnSpc>
              <a:spcBef>
                <a:spcPts val="500"/>
              </a:spcBef>
              <a:buFont typeface="System Font Regular"/>
              <a:buChar char="–"/>
              <a:defRPr sz="2800" kern="1200">
                <a:solidFill>
                  <a:srgbClr val="000000"/>
                </a:solidFill>
                <a:latin typeface="+mn-lt"/>
                <a:ea typeface="+mn-ea"/>
                <a:cs typeface="+mn-cs"/>
              </a:defRPr>
            </a:lvl2pPr>
            <a:lvl3pPr marL="457200" indent="-457200" algn="l" defTabSz="1828343" rtl="0" eaLnBrk="1" latinLnBrk="0" hangingPunct="1">
              <a:lnSpc>
                <a:spcPct val="120000"/>
              </a:lnSpc>
              <a:spcBef>
                <a:spcPts val="500"/>
              </a:spcBef>
              <a:buFont typeface="Arial" panose="020B0604020202020204" pitchFamily="34" charset="0"/>
              <a:buChar char="•"/>
              <a:defRPr sz="2800" kern="1200">
                <a:solidFill>
                  <a:srgbClr val="000000"/>
                </a:solidFill>
                <a:latin typeface="+mn-lt"/>
                <a:ea typeface="+mn-ea"/>
                <a:cs typeface="+mn-cs"/>
              </a:defRPr>
            </a:lvl3pPr>
            <a:lvl4pPr marL="457200" indent="-457200" algn="l" defTabSz="1828343" rtl="0" eaLnBrk="1" latinLnBrk="0" hangingPunct="1">
              <a:lnSpc>
                <a:spcPct val="120000"/>
              </a:lnSpc>
              <a:spcBef>
                <a:spcPts val="500"/>
              </a:spcBef>
              <a:buFont typeface="System Font Regular"/>
              <a:buChar char="–"/>
              <a:defRPr sz="2800" kern="1200">
                <a:solidFill>
                  <a:srgbClr val="000000"/>
                </a:solidFill>
                <a:latin typeface="+mn-lt"/>
                <a:ea typeface="+mn-ea"/>
                <a:cs typeface="+mn-cs"/>
              </a:defRPr>
            </a:lvl4pPr>
            <a:lvl5pPr marL="1143000" indent="-228600" algn="l" defTabSz="1828343" rtl="0" eaLnBrk="1" latinLnBrk="0" hangingPunct="1">
              <a:lnSpc>
                <a:spcPct val="120000"/>
              </a:lnSpc>
              <a:spcBef>
                <a:spcPts val="500"/>
              </a:spcBef>
              <a:buFont typeface="Arial" panose="020B0604020202020204" pitchFamily="34" charset="0"/>
              <a:buChar char="•"/>
              <a:defRPr sz="2800"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4185"/>
                </a:solidFill>
                <a:effectLst/>
                <a:uLnTx/>
                <a:uFillTx/>
                <a:latin typeface="Open Sans"/>
                <a:ea typeface="+mn-ea"/>
                <a:cs typeface="+mn-cs"/>
              </a:rPr>
              <a:t>Additive dimensions driving personalized strategies</a:t>
            </a:r>
          </a:p>
        </p:txBody>
      </p:sp>
      <p:sp>
        <p:nvSpPr>
          <p:cNvPr id="47" name="TextBox 46">
            <a:extLst>
              <a:ext uri="{FF2B5EF4-FFF2-40B4-BE49-F238E27FC236}">
                <a16:creationId xmlns:a16="http://schemas.microsoft.com/office/drawing/2014/main" id="{A066F390-375A-8564-9D68-221AD7B72AC2}"/>
              </a:ext>
            </a:extLst>
          </p:cNvPr>
          <p:cNvSpPr txBox="1"/>
          <p:nvPr userDrawn="1"/>
        </p:nvSpPr>
        <p:spPr>
          <a:xfrm>
            <a:off x="5210349" y="3611880"/>
            <a:ext cx="10791963" cy="2560320"/>
          </a:xfrm>
          <a:prstGeom prst="rect">
            <a:avLst/>
          </a:prstGeom>
          <a:solidFill>
            <a:srgbClr val="002157">
              <a:alpha val="8000"/>
            </a:srgbClr>
          </a:solidFill>
        </p:spPr>
        <p:txBody>
          <a:bodyPr wrap="square" lIns="274320" tIns="365760" rIns="274320" bIns="182880" rtlCol="0" anchor="ctr">
            <a:noAutofit/>
          </a:bodyPr>
          <a:lstStyle>
            <a:defPPr>
              <a:defRPr lang="en-US"/>
            </a:defPPr>
            <a:lvl1pPr defTabSz="457200" fontAlgn="auto">
              <a:spcBef>
                <a:spcPts val="0"/>
              </a:spcBef>
              <a:spcAft>
                <a:spcPts val="0"/>
              </a:spcAft>
              <a:defRPr sz="2400">
                <a:solidFill>
                  <a:srgbClr val="000000"/>
                </a:solidFill>
                <a:latin typeface="Open Sans"/>
                <a:ea typeface="+mn-ea"/>
                <a:cs typeface="+mn-cs"/>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Open Sans"/>
                <a:ea typeface="+mn-ea"/>
                <a:cs typeface="+mn-cs"/>
              </a:rPr>
              <a:t>Information is automatically provided from our existing retirement plan recordkeeping data. This information is passively provided and does not require member engagement.</a:t>
            </a:r>
          </a:p>
        </p:txBody>
      </p:sp>
      <p:sp>
        <p:nvSpPr>
          <p:cNvPr id="49" name="TextBox 48">
            <a:extLst>
              <a:ext uri="{FF2B5EF4-FFF2-40B4-BE49-F238E27FC236}">
                <a16:creationId xmlns:a16="http://schemas.microsoft.com/office/drawing/2014/main" id="{35347437-B4A2-4719-EFBF-171C60C1A58A}"/>
              </a:ext>
            </a:extLst>
          </p:cNvPr>
          <p:cNvSpPr txBox="1"/>
          <p:nvPr userDrawn="1"/>
        </p:nvSpPr>
        <p:spPr>
          <a:xfrm>
            <a:off x="5210349" y="6355080"/>
            <a:ext cx="10810251" cy="2560320"/>
          </a:xfrm>
          <a:prstGeom prst="rect">
            <a:avLst/>
          </a:prstGeom>
          <a:solidFill>
            <a:srgbClr val="002157">
              <a:alpha val="8000"/>
            </a:srgbClr>
          </a:solidFill>
        </p:spPr>
        <p:txBody>
          <a:bodyPr wrap="square" lIns="274320" tIns="365760" rIns="274320" bIns="18288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Open Sans"/>
                <a:ea typeface="+mn-ea"/>
                <a:cs typeface="+mn-cs"/>
              </a:rPr>
              <a:t>Members can engage through the dashboard or a representative to confirm information provided through the plan or they can provide custom values accordingly.</a:t>
            </a:r>
            <a:endParaRPr kumimoji="0" lang="en-US" sz="1800" b="0" i="0" u="none" strike="noStrike" kern="1200" cap="none" spc="0" normalizeH="0" baseline="0" noProof="0" dirty="0">
              <a:ln>
                <a:noFill/>
              </a:ln>
              <a:solidFill>
                <a:srgbClr val="FFFFFF"/>
              </a:solidFill>
              <a:effectLst/>
              <a:uLnTx/>
              <a:uFillTx/>
              <a:latin typeface="Open Sans"/>
              <a:ea typeface="+mn-ea"/>
              <a:cs typeface="+mn-cs"/>
            </a:endParaRPr>
          </a:p>
        </p:txBody>
      </p:sp>
      <p:sp>
        <p:nvSpPr>
          <p:cNvPr id="51" name="TextBox 50">
            <a:extLst>
              <a:ext uri="{FF2B5EF4-FFF2-40B4-BE49-F238E27FC236}">
                <a16:creationId xmlns:a16="http://schemas.microsoft.com/office/drawing/2014/main" id="{B196891B-0F16-A35D-D31D-F46C68F0E0C6}"/>
              </a:ext>
            </a:extLst>
          </p:cNvPr>
          <p:cNvSpPr txBox="1"/>
          <p:nvPr userDrawn="1"/>
        </p:nvSpPr>
        <p:spPr>
          <a:xfrm>
            <a:off x="5210349" y="9098280"/>
            <a:ext cx="10810251" cy="2560320"/>
          </a:xfrm>
          <a:prstGeom prst="rect">
            <a:avLst/>
          </a:prstGeom>
          <a:solidFill>
            <a:srgbClr val="002157">
              <a:alpha val="8000"/>
            </a:srgbClr>
          </a:solidFill>
        </p:spPr>
        <p:txBody>
          <a:bodyPr wrap="square" lIns="274320" tIns="365760" rIns="274320" bIns="182880" rtlCol="0" anchor="ctr">
            <a:noAutofit/>
          </a:bodyPr>
          <a:lstStyle>
            <a:defPPr>
              <a:defRPr lang="en-US"/>
            </a:defPPr>
            <a:lvl1pPr defTabSz="457200" fontAlgn="auto">
              <a:spcBef>
                <a:spcPts val="0"/>
              </a:spcBef>
              <a:spcAft>
                <a:spcPts val="0"/>
              </a:spcAft>
              <a:defRPr sz="2400">
                <a:solidFill>
                  <a:srgbClr val="000000"/>
                </a:solidFill>
                <a:latin typeface="Open Sans"/>
                <a:ea typeface="+mn-ea"/>
                <a:cs typeface="+mn-cs"/>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Open Sans"/>
                <a:ea typeface="+mn-ea"/>
                <a:cs typeface="+mn-cs"/>
              </a:rPr>
              <a:t>Members can actively engage by providing more information thus further personalizing their strategy.</a:t>
            </a:r>
          </a:p>
        </p:txBody>
      </p:sp>
      <p:sp>
        <p:nvSpPr>
          <p:cNvPr id="53" name="Rectangle 52">
            <a:extLst>
              <a:ext uri="{FF2B5EF4-FFF2-40B4-BE49-F238E27FC236}">
                <a16:creationId xmlns:a16="http://schemas.microsoft.com/office/drawing/2014/main" id="{8D90075F-9803-2697-355E-748292FE035E}"/>
              </a:ext>
            </a:extLst>
          </p:cNvPr>
          <p:cNvSpPr/>
          <p:nvPr userDrawn="1"/>
        </p:nvSpPr>
        <p:spPr>
          <a:xfrm>
            <a:off x="16571167" y="3246120"/>
            <a:ext cx="6858000" cy="8778240"/>
          </a:xfrm>
          <a:prstGeom prst="rect">
            <a:avLst/>
          </a:prstGeom>
          <a:solidFill>
            <a:schemeClr val="bg1"/>
          </a:solidFill>
          <a:ln>
            <a:noFill/>
          </a:ln>
          <a:effectLst>
            <a:outerShdw blurRad="1905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Box 54">
            <a:extLst>
              <a:ext uri="{FF2B5EF4-FFF2-40B4-BE49-F238E27FC236}">
                <a16:creationId xmlns:a16="http://schemas.microsoft.com/office/drawing/2014/main" id="{F39A1ACF-459F-434E-76E0-9DE6FD2C9D37}"/>
              </a:ext>
            </a:extLst>
          </p:cNvPr>
          <p:cNvSpPr txBox="1"/>
          <p:nvPr userDrawn="1"/>
        </p:nvSpPr>
        <p:spPr>
          <a:xfrm>
            <a:off x="16568676" y="3773901"/>
            <a:ext cx="6858000" cy="954107"/>
          </a:xfrm>
          <a:prstGeom prst="rect">
            <a:avLst/>
          </a:prstGeom>
          <a:noFill/>
        </p:spPr>
        <p:txBody>
          <a:bodyPr wrap="square" rtlCol="0">
            <a:noAutofit/>
          </a:bodyPr>
          <a:lstStyle/>
          <a:p>
            <a:pPr algn="ctr" defTabSz="457200" fontAlgn="auto">
              <a:spcBef>
                <a:spcPts val="0"/>
              </a:spcBef>
              <a:spcAft>
                <a:spcPts val="0"/>
              </a:spcAft>
            </a:pPr>
            <a:r>
              <a:rPr lang="en-US" sz="2800" b="1" dirty="0">
                <a:solidFill>
                  <a:srgbClr val="000000"/>
                </a:solidFill>
                <a:latin typeface="Open Sans"/>
                <a:ea typeface="+mn-ea"/>
                <a:cs typeface="+mn-cs"/>
              </a:rPr>
              <a:t>Members actively engaged in personalizing their strategy</a:t>
            </a:r>
          </a:p>
        </p:txBody>
      </p:sp>
      <p:grpSp>
        <p:nvGrpSpPr>
          <p:cNvPr id="77" name="Group 76">
            <a:extLst>
              <a:ext uri="{FF2B5EF4-FFF2-40B4-BE49-F238E27FC236}">
                <a16:creationId xmlns:a16="http://schemas.microsoft.com/office/drawing/2014/main" id="{660D4627-BAE0-5695-F5EA-22C008784C29}"/>
              </a:ext>
            </a:extLst>
          </p:cNvPr>
          <p:cNvGrpSpPr/>
          <p:nvPr userDrawn="1"/>
        </p:nvGrpSpPr>
        <p:grpSpPr>
          <a:xfrm>
            <a:off x="850393" y="9098280"/>
            <a:ext cx="4361687" cy="2560320"/>
            <a:chOff x="850393" y="9264226"/>
            <a:chExt cx="4361687" cy="2560320"/>
          </a:xfrm>
        </p:grpSpPr>
        <p:sp>
          <p:nvSpPr>
            <p:cNvPr id="37" name="Rectangle 36">
              <a:extLst>
                <a:ext uri="{FF2B5EF4-FFF2-40B4-BE49-F238E27FC236}">
                  <a16:creationId xmlns:a16="http://schemas.microsoft.com/office/drawing/2014/main" id="{4377CF58-7234-DADA-D908-FE5A5A87F9FF}"/>
                </a:ext>
              </a:extLst>
            </p:cNvPr>
            <p:cNvSpPr/>
            <p:nvPr userDrawn="1"/>
          </p:nvSpPr>
          <p:spPr>
            <a:xfrm>
              <a:off x="2560320" y="9264226"/>
              <a:ext cx="2651760" cy="2560320"/>
            </a:xfrm>
            <a:prstGeom prst="rect">
              <a:avLst/>
            </a:prstGeom>
            <a:solidFill>
              <a:srgbClr val="874999"/>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tlCol="0" anchor="ctr"/>
            <a:lstStyle/>
            <a:p>
              <a:pPr algn="ctr"/>
              <a:r>
                <a:rPr lang="en-US" sz="2800" b="1" dirty="0">
                  <a:solidFill>
                    <a:schemeClr val="bg1"/>
                  </a:solidFill>
                  <a:ea typeface="Open Sans Extrabold" panose="020B0606030504020204" pitchFamily="34" charset="0"/>
                  <a:cs typeface="Open Sans Extrabold" panose="020B0606030504020204" pitchFamily="34" charset="0"/>
                </a:rPr>
                <a:t>What we</a:t>
              </a:r>
            </a:p>
            <a:p>
              <a:pPr algn="ctr"/>
              <a:r>
                <a:rPr lang="en-US" sz="2800" b="1" dirty="0">
                  <a:solidFill>
                    <a:schemeClr val="bg1"/>
                  </a:solidFill>
                  <a:ea typeface="Open Sans Extrabold" panose="020B0606030504020204" pitchFamily="34" charset="0"/>
                  <a:cs typeface="Open Sans Extrabold" panose="020B0606030504020204" pitchFamily="34" charset="0"/>
                </a:rPr>
                <a:t>are told</a:t>
              </a:r>
            </a:p>
          </p:txBody>
        </p:sp>
        <p:grpSp>
          <p:nvGrpSpPr>
            <p:cNvPr id="38" name="Group 37">
              <a:extLst>
                <a:ext uri="{FF2B5EF4-FFF2-40B4-BE49-F238E27FC236}">
                  <a16:creationId xmlns:a16="http://schemas.microsoft.com/office/drawing/2014/main" id="{8CC576CF-FE55-33D6-2CE5-DE43EDB02214}"/>
                </a:ext>
              </a:extLst>
            </p:cNvPr>
            <p:cNvGrpSpPr/>
            <p:nvPr userDrawn="1"/>
          </p:nvGrpSpPr>
          <p:grpSpPr>
            <a:xfrm>
              <a:off x="850393" y="9812866"/>
              <a:ext cx="1710690" cy="1508760"/>
              <a:chOff x="850111" y="9761222"/>
              <a:chExt cx="1710690" cy="1508760"/>
            </a:xfrm>
          </p:grpSpPr>
          <p:sp>
            <p:nvSpPr>
              <p:cNvPr id="39" name="Oval 38">
                <a:extLst>
                  <a:ext uri="{FF2B5EF4-FFF2-40B4-BE49-F238E27FC236}">
                    <a16:creationId xmlns:a16="http://schemas.microsoft.com/office/drawing/2014/main" id="{A994DA18-DC01-6626-DCAF-43BC9F231E09}"/>
                  </a:ext>
                </a:extLst>
              </p:cNvPr>
              <p:cNvSpPr>
                <a:spLocks noChangeAspect="1"/>
              </p:cNvSpPr>
              <p:nvPr/>
            </p:nvSpPr>
            <p:spPr>
              <a:xfrm rot="10800000">
                <a:off x="850111" y="9761222"/>
                <a:ext cx="1508760" cy="150876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Open Sans"/>
                  <a:ea typeface="+mn-ea"/>
                  <a:cs typeface="+mn-cs"/>
                </a:endParaRPr>
              </a:p>
            </p:txBody>
          </p:sp>
          <p:sp>
            <p:nvSpPr>
              <p:cNvPr id="40" name="Oval 39">
                <a:extLst>
                  <a:ext uri="{FF2B5EF4-FFF2-40B4-BE49-F238E27FC236}">
                    <a16:creationId xmlns:a16="http://schemas.microsoft.com/office/drawing/2014/main" id="{1BDB3D94-5806-C468-B2A9-2C91E2F45752}"/>
                  </a:ext>
                </a:extLst>
              </p:cNvPr>
              <p:cNvSpPr>
                <a:spLocks noChangeAspect="1"/>
              </p:cNvSpPr>
              <p:nvPr/>
            </p:nvSpPr>
            <p:spPr>
              <a:xfrm>
                <a:off x="1032990" y="9944102"/>
                <a:ext cx="1143001" cy="1143000"/>
              </a:xfrm>
              <a:prstGeom prst="ellipse">
                <a:avLst/>
              </a:prstGeom>
              <a:solidFill>
                <a:schemeClr val="accent3">
                  <a:lumMod val="20000"/>
                  <a:lumOff val="80000"/>
                </a:schemeClr>
              </a:solidFill>
              <a:ln w="127000">
                <a:solidFill>
                  <a:srgbClr val="8749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200" b="1" i="0" u="none" strike="noStrike" kern="1200" cap="none" spc="0" normalizeH="0" baseline="0" noProof="0" dirty="0">
                  <a:ln>
                    <a:noFill/>
                  </a:ln>
                  <a:solidFill>
                    <a:srgbClr val="004185"/>
                  </a:solidFill>
                  <a:effectLst/>
                  <a:uLnTx/>
                  <a:uFillTx/>
                  <a:ea typeface="Open Sans Extrabold" panose="020B0606030504020204" pitchFamily="34" charset="0"/>
                  <a:cs typeface="Open Sans Extrabold" panose="020B0606030504020204" pitchFamily="34" charset="0"/>
                </a:endParaRPr>
              </a:p>
            </p:txBody>
          </p:sp>
          <p:cxnSp>
            <p:nvCxnSpPr>
              <p:cNvPr id="42" name="Straight Connector 41">
                <a:extLst>
                  <a:ext uri="{FF2B5EF4-FFF2-40B4-BE49-F238E27FC236}">
                    <a16:creationId xmlns:a16="http://schemas.microsoft.com/office/drawing/2014/main" id="{03A197CA-C4BA-4364-5694-8DDA83B1DBFF}"/>
                  </a:ext>
                </a:extLst>
              </p:cNvPr>
              <p:cNvCxnSpPr>
                <a:cxnSpLocks/>
              </p:cNvCxnSpPr>
              <p:nvPr/>
            </p:nvCxnSpPr>
            <p:spPr>
              <a:xfrm>
                <a:off x="2156941" y="10502904"/>
                <a:ext cx="403860" cy="0"/>
              </a:xfrm>
              <a:prstGeom prst="line">
                <a:avLst/>
              </a:prstGeom>
              <a:ln w="28575">
                <a:solidFill>
                  <a:srgbClr val="874999"/>
                </a:solidFill>
              </a:ln>
            </p:spPr>
            <p:style>
              <a:lnRef idx="1">
                <a:schemeClr val="accent1"/>
              </a:lnRef>
              <a:fillRef idx="0">
                <a:schemeClr val="accent1"/>
              </a:fillRef>
              <a:effectRef idx="0">
                <a:schemeClr val="accent1"/>
              </a:effectRef>
              <a:fontRef idx="minor">
                <a:schemeClr val="tx1"/>
              </a:fontRef>
            </p:style>
          </p:cxnSp>
        </p:grpSp>
      </p:grpSp>
      <p:grpSp>
        <p:nvGrpSpPr>
          <p:cNvPr id="76" name="Group 75">
            <a:extLst>
              <a:ext uri="{FF2B5EF4-FFF2-40B4-BE49-F238E27FC236}">
                <a16:creationId xmlns:a16="http://schemas.microsoft.com/office/drawing/2014/main" id="{DADCC213-92F0-773D-5518-E8EF541E14BE}"/>
              </a:ext>
            </a:extLst>
          </p:cNvPr>
          <p:cNvGrpSpPr/>
          <p:nvPr userDrawn="1"/>
        </p:nvGrpSpPr>
        <p:grpSpPr>
          <a:xfrm>
            <a:off x="847899" y="6355080"/>
            <a:ext cx="4362450" cy="2560320"/>
            <a:chOff x="847899" y="6220453"/>
            <a:chExt cx="4362450" cy="2560320"/>
          </a:xfrm>
        </p:grpSpPr>
        <p:grpSp>
          <p:nvGrpSpPr>
            <p:cNvPr id="61" name="Group 60">
              <a:extLst>
                <a:ext uri="{FF2B5EF4-FFF2-40B4-BE49-F238E27FC236}">
                  <a16:creationId xmlns:a16="http://schemas.microsoft.com/office/drawing/2014/main" id="{F37E3B38-FF86-1608-AA41-96130D39FA2D}"/>
                </a:ext>
              </a:extLst>
            </p:cNvPr>
            <p:cNvGrpSpPr/>
            <p:nvPr/>
          </p:nvGrpSpPr>
          <p:grpSpPr>
            <a:xfrm>
              <a:off x="847899" y="6746226"/>
              <a:ext cx="1710690" cy="1508760"/>
              <a:chOff x="850111" y="9761222"/>
              <a:chExt cx="1710690" cy="1508760"/>
            </a:xfrm>
          </p:grpSpPr>
          <p:sp>
            <p:nvSpPr>
              <p:cNvPr id="63" name="Oval 62">
                <a:extLst>
                  <a:ext uri="{FF2B5EF4-FFF2-40B4-BE49-F238E27FC236}">
                    <a16:creationId xmlns:a16="http://schemas.microsoft.com/office/drawing/2014/main" id="{67C246A2-22FA-F5AC-C9B4-19E956A242DC}"/>
                  </a:ext>
                </a:extLst>
              </p:cNvPr>
              <p:cNvSpPr>
                <a:spLocks noChangeAspect="1"/>
              </p:cNvSpPr>
              <p:nvPr/>
            </p:nvSpPr>
            <p:spPr>
              <a:xfrm rot="10800000">
                <a:off x="850111" y="9761222"/>
                <a:ext cx="1508760" cy="150876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Open Sans"/>
                  <a:ea typeface="+mn-ea"/>
                  <a:cs typeface="+mn-cs"/>
                </a:endParaRPr>
              </a:p>
            </p:txBody>
          </p:sp>
          <p:sp>
            <p:nvSpPr>
              <p:cNvPr id="64" name="Oval 63">
                <a:extLst>
                  <a:ext uri="{FF2B5EF4-FFF2-40B4-BE49-F238E27FC236}">
                    <a16:creationId xmlns:a16="http://schemas.microsoft.com/office/drawing/2014/main" id="{D752F306-4D16-41EA-9B28-17538E277270}"/>
                  </a:ext>
                </a:extLst>
              </p:cNvPr>
              <p:cNvSpPr>
                <a:spLocks noChangeAspect="1"/>
              </p:cNvSpPr>
              <p:nvPr/>
            </p:nvSpPr>
            <p:spPr>
              <a:xfrm>
                <a:off x="1032990" y="9944102"/>
                <a:ext cx="1143001" cy="1143000"/>
              </a:xfrm>
              <a:prstGeom prst="ellipse">
                <a:avLst/>
              </a:prstGeom>
              <a:solidFill>
                <a:schemeClr val="accent3">
                  <a:lumMod val="20000"/>
                  <a:lumOff val="80000"/>
                </a:schemeClr>
              </a:solidFill>
              <a:ln w="127000">
                <a:solidFill>
                  <a:srgbClr val="3A9D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200" b="1" i="0" u="none" strike="noStrike" kern="1200" cap="none" spc="0" normalizeH="0" baseline="0" noProof="0" dirty="0">
                  <a:ln>
                    <a:noFill/>
                  </a:ln>
                  <a:solidFill>
                    <a:srgbClr val="004185"/>
                  </a:solidFill>
                  <a:effectLst/>
                  <a:uLnTx/>
                  <a:uFillTx/>
                  <a:ea typeface="Open Sans Extrabold" panose="020B0606030504020204" pitchFamily="34" charset="0"/>
                  <a:cs typeface="Open Sans Extrabold" panose="020B0606030504020204" pitchFamily="34" charset="0"/>
                </a:endParaRPr>
              </a:p>
            </p:txBody>
          </p:sp>
          <p:cxnSp>
            <p:nvCxnSpPr>
              <p:cNvPr id="65" name="Straight Connector 64">
                <a:extLst>
                  <a:ext uri="{FF2B5EF4-FFF2-40B4-BE49-F238E27FC236}">
                    <a16:creationId xmlns:a16="http://schemas.microsoft.com/office/drawing/2014/main" id="{B37450BF-7FB8-23C1-CD7D-5BE5067D06E8}"/>
                  </a:ext>
                </a:extLst>
              </p:cNvPr>
              <p:cNvCxnSpPr>
                <a:cxnSpLocks/>
              </p:cNvCxnSpPr>
              <p:nvPr/>
            </p:nvCxnSpPr>
            <p:spPr>
              <a:xfrm>
                <a:off x="2156941" y="10502904"/>
                <a:ext cx="403860" cy="0"/>
              </a:xfrm>
              <a:prstGeom prst="line">
                <a:avLst/>
              </a:prstGeom>
              <a:ln w="28575">
                <a:solidFill>
                  <a:srgbClr val="3A9DC5"/>
                </a:solidFill>
              </a:ln>
            </p:spPr>
            <p:style>
              <a:lnRef idx="1">
                <a:schemeClr val="accent1"/>
              </a:lnRef>
              <a:fillRef idx="0">
                <a:schemeClr val="accent1"/>
              </a:fillRef>
              <a:effectRef idx="0">
                <a:schemeClr val="accent1"/>
              </a:effectRef>
              <a:fontRef idx="minor">
                <a:schemeClr val="tx1"/>
              </a:fontRef>
            </p:style>
          </p:cxnSp>
        </p:grpSp>
        <p:sp>
          <p:nvSpPr>
            <p:cNvPr id="66" name="Rectangle 65">
              <a:extLst>
                <a:ext uri="{FF2B5EF4-FFF2-40B4-BE49-F238E27FC236}">
                  <a16:creationId xmlns:a16="http://schemas.microsoft.com/office/drawing/2014/main" id="{9D2C83B4-4070-2F82-0250-3811BBB2EF54}"/>
                </a:ext>
              </a:extLst>
            </p:cNvPr>
            <p:cNvSpPr/>
            <p:nvPr userDrawn="1"/>
          </p:nvSpPr>
          <p:spPr>
            <a:xfrm>
              <a:off x="2558589" y="6220453"/>
              <a:ext cx="2651760" cy="2560320"/>
            </a:xfrm>
            <a:prstGeom prst="rect">
              <a:avLst/>
            </a:prstGeom>
            <a:solidFill>
              <a:srgbClr val="3A9DC5"/>
            </a:solidFill>
            <a:ln w="12700" cap="flat" cmpd="sng" algn="ctr">
              <a:noFill/>
              <a:prstDash val="solid"/>
              <a:miter lim="800000"/>
            </a:ln>
            <a:effectLst/>
          </p:spPr>
          <p:txBody>
            <a:bodyPr lIns="91440" tIns="0" rIns="91440" bIns="0"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Open Sans"/>
                  <a:ea typeface="Open Sans Extrabold" panose="020B0606030504020204" pitchFamily="34" charset="0"/>
                  <a:cs typeface="Open Sans Extrabold" panose="020B0606030504020204" pitchFamily="34" charset="0"/>
                </a:rPr>
                <a:t>What we</a:t>
              </a:r>
            </a:p>
            <a:p>
              <a:pPr marL="0" marR="0" lvl="0" indent="0" algn="ctr" defTabSz="457200" eaLnBrk="1" fontAlgn="auto" latinLnBrk="0" hangingPunct="1">
                <a:lnSpc>
                  <a:spcPct val="100000"/>
                </a:lnSpc>
                <a:spcBef>
                  <a:spcPts val="0"/>
                </a:spcBef>
                <a:spcAft>
                  <a:spcPts val="120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Open Sans"/>
                  <a:ea typeface="Open Sans Extrabold" panose="020B0606030504020204" pitchFamily="34" charset="0"/>
                  <a:cs typeface="Open Sans Extrabold" panose="020B0606030504020204" pitchFamily="34" charset="0"/>
                </a:rPr>
                <a:t>ask</a:t>
              </a:r>
            </a:p>
          </p:txBody>
        </p:sp>
      </p:grpSp>
      <p:grpSp>
        <p:nvGrpSpPr>
          <p:cNvPr id="75" name="Group 74">
            <a:extLst>
              <a:ext uri="{FF2B5EF4-FFF2-40B4-BE49-F238E27FC236}">
                <a16:creationId xmlns:a16="http://schemas.microsoft.com/office/drawing/2014/main" id="{A05D7D1C-A02F-C295-95D4-75CBCFAB204F}"/>
              </a:ext>
            </a:extLst>
          </p:cNvPr>
          <p:cNvGrpSpPr/>
          <p:nvPr userDrawn="1"/>
        </p:nvGrpSpPr>
        <p:grpSpPr>
          <a:xfrm>
            <a:off x="847899" y="3611880"/>
            <a:ext cx="4362450" cy="2560320"/>
            <a:chOff x="847899" y="3477253"/>
            <a:chExt cx="4362450" cy="2560320"/>
          </a:xfrm>
        </p:grpSpPr>
        <p:grpSp>
          <p:nvGrpSpPr>
            <p:cNvPr id="68" name="Group 67">
              <a:extLst>
                <a:ext uri="{FF2B5EF4-FFF2-40B4-BE49-F238E27FC236}">
                  <a16:creationId xmlns:a16="http://schemas.microsoft.com/office/drawing/2014/main" id="{967E8191-D946-2E39-5DA8-A5333C99F1D9}"/>
                </a:ext>
              </a:extLst>
            </p:cNvPr>
            <p:cNvGrpSpPr/>
            <p:nvPr/>
          </p:nvGrpSpPr>
          <p:grpSpPr>
            <a:xfrm>
              <a:off x="847899" y="4003033"/>
              <a:ext cx="1710690" cy="1508760"/>
              <a:chOff x="850111" y="9761222"/>
              <a:chExt cx="1710690" cy="1508760"/>
            </a:xfrm>
          </p:grpSpPr>
          <p:sp>
            <p:nvSpPr>
              <p:cNvPr id="70" name="Oval 69">
                <a:extLst>
                  <a:ext uri="{FF2B5EF4-FFF2-40B4-BE49-F238E27FC236}">
                    <a16:creationId xmlns:a16="http://schemas.microsoft.com/office/drawing/2014/main" id="{8EB1B463-35AA-191D-E6C0-BA9417FCD875}"/>
                  </a:ext>
                </a:extLst>
              </p:cNvPr>
              <p:cNvSpPr>
                <a:spLocks noChangeAspect="1"/>
              </p:cNvSpPr>
              <p:nvPr/>
            </p:nvSpPr>
            <p:spPr>
              <a:xfrm rot="10800000">
                <a:off x="850111" y="9761222"/>
                <a:ext cx="1508760" cy="150876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Open Sans"/>
                  <a:ea typeface="+mn-ea"/>
                  <a:cs typeface="+mn-cs"/>
                </a:endParaRPr>
              </a:p>
            </p:txBody>
          </p:sp>
          <p:sp>
            <p:nvSpPr>
              <p:cNvPr id="71" name="Oval 70">
                <a:extLst>
                  <a:ext uri="{FF2B5EF4-FFF2-40B4-BE49-F238E27FC236}">
                    <a16:creationId xmlns:a16="http://schemas.microsoft.com/office/drawing/2014/main" id="{8FDA43E9-92AF-0B94-159C-8BFEF13147D1}"/>
                  </a:ext>
                </a:extLst>
              </p:cNvPr>
              <p:cNvSpPr>
                <a:spLocks noChangeAspect="1"/>
              </p:cNvSpPr>
              <p:nvPr/>
            </p:nvSpPr>
            <p:spPr>
              <a:xfrm>
                <a:off x="1032990" y="9944102"/>
                <a:ext cx="1143001" cy="1143000"/>
              </a:xfrm>
              <a:prstGeom prst="ellipse">
                <a:avLst/>
              </a:prstGeom>
              <a:solidFill>
                <a:schemeClr val="accent3">
                  <a:lumMod val="20000"/>
                  <a:lumOff val="80000"/>
                </a:schemeClr>
              </a:solidFill>
              <a:ln w="127000">
                <a:solidFill>
                  <a:srgbClr val="0041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200" b="1" i="0" u="none" strike="noStrike" kern="1200" cap="none" spc="0" normalizeH="0" baseline="0" noProof="0" dirty="0">
                  <a:ln>
                    <a:noFill/>
                  </a:ln>
                  <a:solidFill>
                    <a:srgbClr val="004185"/>
                  </a:solidFill>
                  <a:effectLst/>
                  <a:uLnTx/>
                  <a:uFillTx/>
                  <a:ea typeface="Open Sans Extrabold" panose="020B0606030504020204" pitchFamily="34" charset="0"/>
                  <a:cs typeface="Open Sans Extrabold" panose="020B0606030504020204" pitchFamily="34" charset="0"/>
                </a:endParaRPr>
              </a:p>
            </p:txBody>
          </p:sp>
          <p:cxnSp>
            <p:nvCxnSpPr>
              <p:cNvPr id="72" name="Straight Connector 71">
                <a:extLst>
                  <a:ext uri="{FF2B5EF4-FFF2-40B4-BE49-F238E27FC236}">
                    <a16:creationId xmlns:a16="http://schemas.microsoft.com/office/drawing/2014/main" id="{14CAD238-1867-9246-9A55-5F01BA37D06A}"/>
                  </a:ext>
                </a:extLst>
              </p:cNvPr>
              <p:cNvCxnSpPr>
                <a:cxnSpLocks/>
              </p:cNvCxnSpPr>
              <p:nvPr/>
            </p:nvCxnSpPr>
            <p:spPr>
              <a:xfrm>
                <a:off x="2156941" y="10502904"/>
                <a:ext cx="403860" cy="0"/>
              </a:xfrm>
              <a:prstGeom prst="line">
                <a:avLst/>
              </a:prstGeom>
              <a:ln w="28575">
                <a:solidFill>
                  <a:srgbClr val="004185"/>
                </a:solidFill>
              </a:ln>
            </p:spPr>
            <p:style>
              <a:lnRef idx="1">
                <a:schemeClr val="accent1"/>
              </a:lnRef>
              <a:fillRef idx="0">
                <a:schemeClr val="accent1"/>
              </a:fillRef>
              <a:effectRef idx="0">
                <a:schemeClr val="accent1"/>
              </a:effectRef>
              <a:fontRef idx="minor">
                <a:schemeClr val="tx1"/>
              </a:fontRef>
            </p:style>
          </p:cxnSp>
        </p:grpSp>
        <p:sp>
          <p:nvSpPr>
            <p:cNvPr id="73" name="Rectangle 72">
              <a:extLst>
                <a:ext uri="{FF2B5EF4-FFF2-40B4-BE49-F238E27FC236}">
                  <a16:creationId xmlns:a16="http://schemas.microsoft.com/office/drawing/2014/main" id="{DF15909B-93EE-5826-6BCF-DF1BA6804C95}"/>
                </a:ext>
              </a:extLst>
            </p:cNvPr>
            <p:cNvSpPr/>
            <p:nvPr userDrawn="1"/>
          </p:nvSpPr>
          <p:spPr>
            <a:xfrm>
              <a:off x="2558589" y="3477253"/>
              <a:ext cx="2651760" cy="2560320"/>
            </a:xfrm>
            <a:prstGeom prst="rect">
              <a:avLst/>
            </a:prstGeom>
            <a:solidFill>
              <a:srgbClr val="004185"/>
            </a:solidFill>
            <a:ln w="12700" cap="flat" cmpd="sng" algn="ctr">
              <a:noFill/>
              <a:prstDash val="solid"/>
              <a:miter lim="800000"/>
            </a:ln>
            <a:effectLst/>
          </p:spPr>
          <p:txBody>
            <a:bodyPr lIns="137160" tIns="0" rIns="137160" bIns="0" rtlCol="0" anchor="ctr"/>
            <a:lstStyle/>
            <a:p>
              <a:pPr marL="0" marR="0" lvl="0" indent="0" algn="ctr" defTabSz="457200" eaLnBrk="1" fontAlgn="auto" latinLnBrk="0" hangingPunct="1">
                <a:lnSpc>
                  <a:spcPct val="100000"/>
                </a:lnSpc>
                <a:spcBef>
                  <a:spcPts val="0"/>
                </a:spcBef>
                <a:spcAft>
                  <a:spcPts val="120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Open Sans"/>
                  <a:ea typeface="+mn-ea"/>
                  <a:cs typeface="+mn-cs"/>
                </a:rPr>
                <a:t>Where we start</a:t>
              </a:r>
            </a:p>
          </p:txBody>
        </p:sp>
      </p:grpSp>
      <p:sp>
        <p:nvSpPr>
          <p:cNvPr id="81" name="Plus Sign 80">
            <a:extLst>
              <a:ext uri="{FF2B5EF4-FFF2-40B4-BE49-F238E27FC236}">
                <a16:creationId xmlns:a16="http://schemas.microsoft.com/office/drawing/2014/main" id="{1094A550-A36A-73B0-A06C-84480099FAAF}"/>
              </a:ext>
            </a:extLst>
          </p:cNvPr>
          <p:cNvSpPr/>
          <p:nvPr userDrawn="1"/>
        </p:nvSpPr>
        <p:spPr>
          <a:xfrm>
            <a:off x="1314538" y="5960940"/>
            <a:ext cx="591135" cy="610839"/>
          </a:xfrm>
          <a:prstGeom prst="mathPlus">
            <a:avLst/>
          </a:prstGeom>
          <a:solidFill>
            <a:srgbClr val="8CA0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sp>
        <p:nvSpPr>
          <p:cNvPr id="82" name="Plus Sign 81">
            <a:extLst>
              <a:ext uri="{FF2B5EF4-FFF2-40B4-BE49-F238E27FC236}">
                <a16:creationId xmlns:a16="http://schemas.microsoft.com/office/drawing/2014/main" id="{0666F563-4031-720D-3807-B60579102228}"/>
              </a:ext>
            </a:extLst>
          </p:cNvPr>
          <p:cNvSpPr/>
          <p:nvPr userDrawn="1"/>
        </p:nvSpPr>
        <p:spPr>
          <a:xfrm>
            <a:off x="1301788" y="8704133"/>
            <a:ext cx="591135" cy="610839"/>
          </a:xfrm>
          <a:prstGeom prst="mathPlus">
            <a:avLst/>
          </a:prstGeom>
          <a:solidFill>
            <a:srgbClr val="8CA0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Open Sans"/>
              <a:ea typeface="+mn-ea"/>
              <a:cs typeface="+mn-cs"/>
            </a:endParaRPr>
          </a:p>
        </p:txBody>
      </p:sp>
      <p:pic>
        <p:nvPicPr>
          <p:cNvPr id="7" name="Picture 6" descr="A hand with a finger pointing at something&#10;&#10;Description automatically generated">
            <a:extLst>
              <a:ext uri="{FF2B5EF4-FFF2-40B4-BE49-F238E27FC236}">
                <a16:creationId xmlns:a16="http://schemas.microsoft.com/office/drawing/2014/main" id="{68D8BF79-F313-7EA0-7307-76C14DEF91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2701" y="9875520"/>
            <a:ext cx="1051560" cy="1051560"/>
          </a:xfrm>
          <a:prstGeom prst="rect">
            <a:avLst/>
          </a:prstGeom>
        </p:spPr>
      </p:pic>
      <p:pic>
        <p:nvPicPr>
          <p:cNvPr id="9" name="Picture 8" descr="A blue question mark in a white circle&#10;&#10;Description automatically generated">
            <a:extLst>
              <a:ext uri="{FF2B5EF4-FFF2-40B4-BE49-F238E27FC236}">
                <a16:creationId xmlns:a16="http://schemas.microsoft.com/office/drawing/2014/main" id="{336C0F40-531A-D3C8-5E1E-704C5C51670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382" y="7111472"/>
            <a:ext cx="1051560" cy="1051560"/>
          </a:xfrm>
          <a:prstGeom prst="rect">
            <a:avLst/>
          </a:prstGeom>
        </p:spPr>
      </p:pic>
      <p:pic>
        <p:nvPicPr>
          <p:cNvPr id="11" name="Picture 10" descr="A blue and black logo&#10;&#10;Description automatically generated">
            <a:extLst>
              <a:ext uri="{FF2B5EF4-FFF2-40B4-BE49-F238E27FC236}">
                <a16:creationId xmlns:a16="http://schemas.microsoft.com/office/drawing/2014/main" id="{E8DB73C3-5E77-FB64-1B5A-0E417844A83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8382" y="4366260"/>
            <a:ext cx="1051560" cy="1051560"/>
          </a:xfrm>
          <a:prstGeom prst="rect">
            <a:avLst/>
          </a:prstGeom>
        </p:spPr>
      </p:pic>
      <p:sp>
        <p:nvSpPr>
          <p:cNvPr id="12" name="Text Placeholder 3">
            <a:extLst>
              <a:ext uri="{FF2B5EF4-FFF2-40B4-BE49-F238E27FC236}">
                <a16:creationId xmlns:a16="http://schemas.microsoft.com/office/drawing/2014/main" id="{52F2ACC0-8102-50FE-FB68-1411C4B0974D}"/>
              </a:ext>
            </a:extLst>
          </p:cNvPr>
          <p:cNvSpPr>
            <a:spLocks noGrp="1"/>
          </p:cNvSpPr>
          <p:nvPr>
            <p:ph type="body" sz="quarter" idx="16" hasCustomPrompt="1"/>
          </p:nvPr>
        </p:nvSpPr>
        <p:spPr>
          <a:xfrm>
            <a:off x="1389230" y="12131039"/>
            <a:ext cx="21572369" cy="731520"/>
          </a:xfrm>
        </p:spPr>
        <p:txBody>
          <a:bodyPr anchor="b">
            <a:noAutofit/>
          </a:bodyPr>
          <a:lstStyle>
            <a:lvl1pPr marL="0" indent="0" algn="l" defTabSz="457200" rtl="0" eaLnBrk="1" latinLnBrk="0" hangingPunct="1">
              <a:lnSpc>
                <a:spcPct val="120000"/>
              </a:lnSpc>
              <a:spcBef>
                <a:spcPts val="500"/>
              </a:spcBef>
              <a:buFont typeface="Arial" panose="020B0604020202020204" pitchFamily="34" charset="0"/>
              <a:buNone/>
              <a:defRPr lang="en-US" sz="1800" kern="1200" dirty="0">
                <a:solidFill>
                  <a:srgbClr val="000000"/>
                </a:solidFill>
                <a:latin typeface="+mn-lt"/>
                <a:ea typeface="+mn-ea"/>
                <a:cs typeface="+mn-cs"/>
              </a:defRPr>
            </a:lvl1pPr>
          </a:lstStyle>
          <a:p>
            <a:r>
              <a:rPr lang="en-US" dirty="0"/>
              <a:t>Empower Advisory Group, LLC. Personalization defined as confirming, adjusting, or providing more information through the dashboard or a representative.</a:t>
            </a:r>
          </a:p>
        </p:txBody>
      </p:sp>
    </p:spTree>
    <p:extLst>
      <p:ext uri="{BB962C8B-B14F-4D97-AF65-F5344CB8AC3E}">
        <p14:creationId xmlns:p14="http://schemas.microsoft.com/office/powerpoint/2010/main" val="37149527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A_Pers_2">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3" y="914400"/>
            <a:ext cx="17655401"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Managed account personalization</a:t>
            </a:r>
          </a:p>
        </p:txBody>
      </p:sp>
      <p:sp>
        <p:nvSpPr>
          <p:cNvPr id="5" name="Rectangle 4">
            <a:extLst>
              <a:ext uri="{FF2B5EF4-FFF2-40B4-BE49-F238E27FC236}">
                <a16:creationId xmlns:a16="http://schemas.microsoft.com/office/drawing/2014/main" id="{AC3E8413-3585-D99B-2316-91489A1BBDDB}"/>
              </a:ext>
            </a:extLst>
          </p:cNvPr>
          <p:cNvSpPr>
            <a:spLocks/>
          </p:cNvSpPr>
          <p:nvPr userDrawn="1"/>
        </p:nvSpPr>
        <p:spPr>
          <a:xfrm>
            <a:off x="0" y="3492500"/>
            <a:ext cx="24377904" cy="8123367"/>
          </a:xfrm>
          <a:prstGeom prst="rect">
            <a:avLst/>
          </a:prstGeom>
          <a:solidFill>
            <a:srgbClr val="F3F6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Round Same Side Corner Rectangle 8">
            <a:extLst>
              <a:ext uri="{FF2B5EF4-FFF2-40B4-BE49-F238E27FC236}">
                <a16:creationId xmlns:a16="http://schemas.microsoft.com/office/drawing/2014/main" id="{10A4BDCF-5A82-D262-7D80-BBF61F4F192B}"/>
              </a:ext>
            </a:extLst>
          </p:cNvPr>
          <p:cNvSpPr/>
          <p:nvPr userDrawn="1"/>
        </p:nvSpPr>
        <p:spPr>
          <a:xfrm>
            <a:off x="1380744" y="3271538"/>
            <a:ext cx="6346226" cy="756762"/>
          </a:xfrm>
          <a:prstGeom prst="round2SameRect">
            <a:avLst>
              <a:gd name="adj1" fmla="val 8578"/>
              <a:gd name="adj2" fmla="val 0"/>
            </a:avLst>
          </a:prstGeom>
          <a:solidFill>
            <a:srgbClr val="004185"/>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2200" b="1" dirty="0">
                <a:solidFill>
                  <a:schemeClr val="bg1"/>
                </a:solidFill>
              </a:rPr>
              <a:t>Where we start</a:t>
            </a:r>
          </a:p>
        </p:txBody>
      </p:sp>
      <p:sp>
        <p:nvSpPr>
          <p:cNvPr id="2" name="Text Placeholder 74">
            <a:extLst>
              <a:ext uri="{FF2B5EF4-FFF2-40B4-BE49-F238E27FC236}">
                <a16:creationId xmlns:a16="http://schemas.microsoft.com/office/drawing/2014/main" id="{0A424F6E-FC06-8618-778E-B4A30C6668CB}"/>
              </a:ext>
            </a:extLst>
          </p:cNvPr>
          <p:cNvSpPr txBox="1">
            <a:spLocks/>
          </p:cNvSpPr>
          <p:nvPr userDrawn="1"/>
        </p:nvSpPr>
        <p:spPr>
          <a:xfrm>
            <a:off x="2459736" y="2103120"/>
            <a:ext cx="21572369" cy="573404"/>
          </a:xfrm>
          <a:prstGeom prst="rect">
            <a:avLst/>
          </a:prstGeom>
          <a:noFill/>
        </p:spPr>
        <p:txBody>
          <a:bodyPr vert="horz" wrap="square" lIns="0" tIns="0" rIns="0" bIns="0" rtlCol="0" anchor="t">
            <a:noAutofit/>
          </a:bodyPr>
          <a:lstStyle>
            <a:lvl1pPr marL="0" indent="0" algn="l" defTabSz="457200" rtl="0" eaLnBrk="1" latinLnBrk="0" hangingPunct="1">
              <a:lnSpc>
                <a:spcPct val="120000"/>
              </a:lnSpc>
              <a:spcBef>
                <a:spcPts val="500"/>
              </a:spcBef>
              <a:buFont typeface="Arial" panose="020B0604020202020204" pitchFamily="34" charset="0"/>
              <a:buNone/>
              <a:defRPr lang="en-US" sz="1800" kern="1200" dirty="0">
                <a:solidFill>
                  <a:srgbClr val="000000"/>
                </a:solidFill>
                <a:latin typeface="+mn-lt"/>
                <a:ea typeface="+mn-ea"/>
                <a:cs typeface="+mn-cs"/>
              </a:defRPr>
            </a:lvl1pPr>
            <a:lvl2pPr marL="457200" indent="-457200" algn="l" defTabSz="1828343" rtl="0" eaLnBrk="1" latinLnBrk="0" hangingPunct="1">
              <a:lnSpc>
                <a:spcPct val="120000"/>
              </a:lnSpc>
              <a:spcBef>
                <a:spcPts val="500"/>
              </a:spcBef>
              <a:buFont typeface="System Font Regular"/>
              <a:buChar char="–"/>
              <a:defRPr sz="2800" kern="1200">
                <a:solidFill>
                  <a:srgbClr val="000000"/>
                </a:solidFill>
                <a:latin typeface="+mn-lt"/>
                <a:ea typeface="+mn-ea"/>
                <a:cs typeface="+mn-cs"/>
              </a:defRPr>
            </a:lvl2pPr>
            <a:lvl3pPr marL="457200" indent="-457200" algn="l" defTabSz="1828343" rtl="0" eaLnBrk="1" latinLnBrk="0" hangingPunct="1">
              <a:lnSpc>
                <a:spcPct val="120000"/>
              </a:lnSpc>
              <a:spcBef>
                <a:spcPts val="500"/>
              </a:spcBef>
              <a:buFont typeface="Arial" panose="020B0604020202020204" pitchFamily="34" charset="0"/>
              <a:buChar char="•"/>
              <a:defRPr sz="2800" kern="1200">
                <a:solidFill>
                  <a:srgbClr val="000000"/>
                </a:solidFill>
                <a:latin typeface="+mn-lt"/>
                <a:ea typeface="+mn-ea"/>
                <a:cs typeface="+mn-cs"/>
              </a:defRPr>
            </a:lvl3pPr>
            <a:lvl4pPr marL="457200" indent="-457200" algn="l" defTabSz="1828343" rtl="0" eaLnBrk="1" latinLnBrk="0" hangingPunct="1">
              <a:lnSpc>
                <a:spcPct val="120000"/>
              </a:lnSpc>
              <a:spcBef>
                <a:spcPts val="500"/>
              </a:spcBef>
              <a:buFont typeface="System Font Regular"/>
              <a:buChar char="–"/>
              <a:defRPr sz="2800" kern="1200">
                <a:solidFill>
                  <a:srgbClr val="000000"/>
                </a:solidFill>
                <a:latin typeface="+mn-lt"/>
                <a:ea typeface="+mn-ea"/>
                <a:cs typeface="+mn-cs"/>
              </a:defRPr>
            </a:lvl4pPr>
            <a:lvl5pPr marL="1143000" indent="-228600" algn="l" defTabSz="1828343" rtl="0" eaLnBrk="1" latinLnBrk="0" hangingPunct="1">
              <a:lnSpc>
                <a:spcPct val="120000"/>
              </a:lnSpc>
              <a:spcBef>
                <a:spcPts val="500"/>
              </a:spcBef>
              <a:buFont typeface="Arial" panose="020B0604020202020204" pitchFamily="34" charset="0"/>
              <a:buChar char="•"/>
              <a:defRPr sz="2800"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4185"/>
                </a:solidFill>
                <a:effectLst/>
                <a:uLnTx/>
                <a:uFillTx/>
                <a:latin typeface="Open Sans"/>
                <a:ea typeface="+mn-ea"/>
                <a:cs typeface="+mn-cs"/>
              </a:rPr>
              <a:t>Members confirm or further customize information​</a:t>
            </a:r>
          </a:p>
        </p:txBody>
      </p:sp>
      <p:cxnSp>
        <p:nvCxnSpPr>
          <p:cNvPr id="1072" name="Straight Connector 1071">
            <a:extLst>
              <a:ext uri="{FF2B5EF4-FFF2-40B4-BE49-F238E27FC236}">
                <a16:creationId xmlns:a16="http://schemas.microsoft.com/office/drawing/2014/main" id="{CFA2EE65-5AA5-5658-083F-7AAD8378E00E}"/>
              </a:ext>
            </a:extLst>
          </p:cNvPr>
          <p:cNvCxnSpPr>
            <a:cxnSpLocks/>
          </p:cNvCxnSpPr>
          <p:nvPr userDrawn="1"/>
        </p:nvCxnSpPr>
        <p:spPr>
          <a:xfrm>
            <a:off x="1378174" y="4028300"/>
            <a:ext cx="14127480" cy="0"/>
          </a:xfrm>
          <a:prstGeom prst="line">
            <a:avLst/>
          </a:prstGeom>
          <a:noFill/>
          <a:ln w="50800" cap="flat" cmpd="sng" algn="ctr">
            <a:solidFill>
              <a:srgbClr val="004185"/>
            </a:solidFill>
            <a:prstDash val="solid"/>
            <a:miter lim="800000"/>
          </a:ln>
          <a:effectLst/>
        </p:spPr>
      </p:cxnSp>
      <p:grpSp>
        <p:nvGrpSpPr>
          <p:cNvPr id="9" name="Group 8">
            <a:extLst>
              <a:ext uri="{FF2B5EF4-FFF2-40B4-BE49-F238E27FC236}">
                <a16:creationId xmlns:a16="http://schemas.microsoft.com/office/drawing/2014/main" id="{2BEBCB95-D16A-DD5C-14E4-DDC3930A7BE3}"/>
              </a:ext>
            </a:extLst>
          </p:cNvPr>
          <p:cNvGrpSpPr/>
          <p:nvPr userDrawn="1"/>
        </p:nvGrpSpPr>
        <p:grpSpPr>
          <a:xfrm>
            <a:off x="6494267" y="4249262"/>
            <a:ext cx="11345320" cy="7301928"/>
            <a:chOff x="5967842" y="4185723"/>
            <a:chExt cx="11345320" cy="7301928"/>
          </a:xfrm>
        </p:grpSpPr>
        <p:grpSp>
          <p:nvGrpSpPr>
            <p:cNvPr id="21" name="Group 20">
              <a:extLst>
                <a:ext uri="{FF2B5EF4-FFF2-40B4-BE49-F238E27FC236}">
                  <a16:creationId xmlns:a16="http://schemas.microsoft.com/office/drawing/2014/main" id="{7AD4FBDC-D590-657C-9876-ECC32C60A733}"/>
                </a:ext>
              </a:extLst>
            </p:cNvPr>
            <p:cNvGrpSpPr/>
            <p:nvPr/>
          </p:nvGrpSpPr>
          <p:grpSpPr>
            <a:xfrm>
              <a:off x="7554928" y="4678894"/>
              <a:ext cx="8516254" cy="6222999"/>
              <a:chOff x="7619548" y="4059914"/>
              <a:chExt cx="8516254" cy="6222999"/>
            </a:xfrm>
          </p:grpSpPr>
          <p:grpSp>
            <p:nvGrpSpPr>
              <p:cNvPr id="1034" name="Group 1033">
                <a:extLst>
                  <a:ext uri="{FF2B5EF4-FFF2-40B4-BE49-F238E27FC236}">
                    <a16:creationId xmlns:a16="http://schemas.microsoft.com/office/drawing/2014/main" id="{58F35D0C-657F-22BF-387F-D1E6550B47F0}"/>
                  </a:ext>
                </a:extLst>
              </p:cNvPr>
              <p:cNvGrpSpPr/>
              <p:nvPr/>
            </p:nvGrpSpPr>
            <p:grpSpPr>
              <a:xfrm>
                <a:off x="7619548" y="4059914"/>
                <a:ext cx="8516254" cy="6222999"/>
                <a:chOff x="7619548" y="4059914"/>
                <a:chExt cx="8516254" cy="6222999"/>
              </a:xfrm>
            </p:grpSpPr>
            <p:sp>
              <p:nvSpPr>
                <p:cNvPr id="1039" name="Oval 1038">
                  <a:extLst>
                    <a:ext uri="{FF2B5EF4-FFF2-40B4-BE49-F238E27FC236}">
                      <a16:creationId xmlns:a16="http://schemas.microsoft.com/office/drawing/2014/main" id="{CC907B45-A41A-C1B7-2EC7-33035BB89516}"/>
                    </a:ext>
                  </a:extLst>
                </p:cNvPr>
                <p:cNvSpPr/>
                <p:nvPr/>
              </p:nvSpPr>
              <p:spPr>
                <a:xfrm>
                  <a:off x="8763000" y="4059914"/>
                  <a:ext cx="6223000" cy="6222999"/>
                </a:xfrm>
                <a:prstGeom prst="ellipse">
                  <a:avLst/>
                </a:prstGeom>
                <a:solidFill>
                  <a:srgbClr val="002057"/>
                </a:solidFill>
                <a:ln w="12700" cap="flat" cmpd="sng" algn="ctr">
                  <a:solidFill>
                    <a:srgbClr val="3A9DC5">
                      <a:shade val="50000"/>
                    </a:srgbClr>
                  </a:solidFill>
                  <a:prstDash val="solid"/>
                  <a:miter lim="800000"/>
                </a:ln>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08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Open Sans"/>
                    <a:ea typeface="ＭＳ Ｐゴシック" pitchFamily="34" charset="-128"/>
                    <a:cs typeface="Arial" charset="0"/>
                  </a:endParaRPr>
                </a:p>
              </p:txBody>
            </p:sp>
            <p:graphicFrame>
              <p:nvGraphicFramePr>
                <p:cNvPr id="1040" name="Chart 1039">
                  <a:extLst>
                    <a:ext uri="{FF2B5EF4-FFF2-40B4-BE49-F238E27FC236}">
                      <a16:creationId xmlns:a16="http://schemas.microsoft.com/office/drawing/2014/main" id="{127067D7-592A-5EDA-28B0-F4EE32ABA645}"/>
                    </a:ext>
                  </a:extLst>
                </p:cNvPr>
                <p:cNvGraphicFramePr/>
                <p:nvPr>
                  <p:extLst>
                    <p:ext uri="{D42A27DB-BD31-4B8C-83A1-F6EECF244321}">
                      <p14:modId xmlns:p14="http://schemas.microsoft.com/office/powerpoint/2010/main" val="620954244"/>
                    </p:ext>
                  </p:extLst>
                </p:nvPr>
              </p:nvGraphicFramePr>
              <p:xfrm>
                <a:off x="7619548" y="4264606"/>
                <a:ext cx="8516254" cy="5807266"/>
              </p:xfrm>
              <a:graphic>
                <a:graphicData uri="http://schemas.openxmlformats.org/drawingml/2006/chart">
                  <c:chart xmlns:c="http://schemas.openxmlformats.org/drawingml/2006/chart" xmlns:r="http://schemas.openxmlformats.org/officeDocument/2006/relationships" r:id="rId2"/>
                </a:graphicData>
              </a:graphic>
            </p:graphicFrame>
          </p:grpSp>
          <p:grpSp>
            <p:nvGrpSpPr>
              <p:cNvPr id="1035" name="Group 1034">
                <a:extLst>
                  <a:ext uri="{FF2B5EF4-FFF2-40B4-BE49-F238E27FC236}">
                    <a16:creationId xmlns:a16="http://schemas.microsoft.com/office/drawing/2014/main" id="{D519BD95-3DE0-A4B7-8298-214DDF8AA5F1}"/>
                  </a:ext>
                </a:extLst>
              </p:cNvPr>
              <p:cNvGrpSpPr/>
              <p:nvPr/>
            </p:nvGrpSpPr>
            <p:grpSpPr>
              <a:xfrm>
                <a:off x="9654307" y="4944885"/>
                <a:ext cx="4446736" cy="4446708"/>
                <a:chOff x="9496463" y="5537121"/>
                <a:chExt cx="5024855" cy="5024822"/>
              </a:xfrm>
            </p:grpSpPr>
            <p:sp>
              <p:nvSpPr>
                <p:cNvPr id="1037" name="Oval 1036">
                  <a:extLst>
                    <a:ext uri="{FF2B5EF4-FFF2-40B4-BE49-F238E27FC236}">
                      <a16:creationId xmlns:a16="http://schemas.microsoft.com/office/drawing/2014/main" id="{75287133-15BE-2E1D-13A9-7217EE426E09}"/>
                    </a:ext>
                  </a:extLst>
                </p:cNvPr>
                <p:cNvSpPr>
                  <a:spLocks noChangeAspect="1"/>
                </p:cNvSpPr>
                <p:nvPr/>
              </p:nvSpPr>
              <p:spPr bwMode="auto">
                <a:xfrm>
                  <a:off x="9496463" y="5537121"/>
                  <a:ext cx="5024855" cy="5024822"/>
                </a:xfrm>
                <a:prstGeom prst="ellipse">
                  <a:avLst/>
                </a:prstGeom>
                <a:solidFill>
                  <a:schemeClr val="bg1"/>
                </a:solidFill>
                <a:ln w="9525" cap="flat" cmpd="sng" algn="ctr">
                  <a:no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57135" tIns="28569" rIns="57135" bIns="28569" numCol="1" rtlCol="0" anchor="t" anchorCtr="0" compatLnSpc="1">
                  <a:prstTxWarp prst="textNoShape">
                    <a:avLst/>
                  </a:prstTxWarp>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636801"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758691"/>
                    </a:solidFill>
                    <a:effectLst/>
                    <a:uLnTx/>
                    <a:uFillTx/>
                    <a:latin typeface="Gotham C2 Text" charset="0"/>
                    <a:ea typeface="ＭＳ Ｐゴシック" charset="0"/>
                    <a:cs typeface="ＭＳ Ｐゴシック" charset="0"/>
                  </a:endParaRPr>
                </a:p>
              </p:txBody>
            </p:sp>
            <p:sp>
              <p:nvSpPr>
                <p:cNvPr id="1038" name="TextBox 39">
                  <a:extLst>
                    <a:ext uri="{FF2B5EF4-FFF2-40B4-BE49-F238E27FC236}">
                      <a16:creationId xmlns:a16="http://schemas.microsoft.com/office/drawing/2014/main" id="{0F33394C-B505-53F6-61B1-B15F3E00E0FD}"/>
                    </a:ext>
                  </a:extLst>
                </p:cNvPr>
                <p:cNvSpPr txBox="1"/>
                <p:nvPr/>
              </p:nvSpPr>
              <p:spPr>
                <a:xfrm>
                  <a:off x="9839531" y="7400899"/>
                  <a:ext cx="4338720" cy="1565058"/>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086" rtl="0" eaLnBrk="1" fontAlgn="auto" latinLnBrk="0" hangingPunct="1">
                    <a:lnSpc>
                      <a:spcPct val="100000"/>
                    </a:lnSpc>
                    <a:spcBef>
                      <a:spcPts val="0"/>
                    </a:spcBef>
                    <a:spcAft>
                      <a:spcPts val="0"/>
                    </a:spcAft>
                    <a:buClrTx/>
                    <a:buSzTx/>
                    <a:buFontTx/>
                    <a:buNone/>
                    <a:tabLst/>
                    <a:defRPr/>
                  </a:pPr>
                  <a:r>
                    <a:rPr kumimoji="0" lang="en-US" sz="2800" b="1" i="0" u="none" strike="noStrike" kern="0" cap="none" spc="100" normalizeH="0" baseline="0" noProof="0" dirty="0">
                      <a:ln>
                        <a:noFill/>
                      </a:ln>
                      <a:solidFill>
                        <a:srgbClr val="002057"/>
                      </a:solidFill>
                      <a:effectLst/>
                      <a:uLnTx/>
                      <a:uFillTx/>
                      <a:latin typeface="Open Sans"/>
                      <a:ea typeface="Open Sans" charset="0"/>
                      <a:cs typeface="Merriweather" panose="02000000000000000000" pitchFamily="2" charset="77"/>
                    </a:rPr>
                    <a:t>INITIAL PERSONALIZATION INPUTS</a:t>
                  </a:r>
                  <a:endParaRPr kumimoji="0" lang="en-US" sz="2800" b="1" i="0" u="none" strike="noStrike" kern="0" cap="none" spc="300" normalizeH="0" baseline="0" noProof="0" dirty="0">
                    <a:ln>
                      <a:noFill/>
                    </a:ln>
                    <a:solidFill>
                      <a:srgbClr val="002057"/>
                    </a:solidFill>
                    <a:effectLst/>
                    <a:uLnTx/>
                    <a:uFillTx/>
                    <a:latin typeface="Open Sans"/>
                    <a:ea typeface="Open Sans" charset="0"/>
                    <a:cs typeface="Merriweather" panose="02000000000000000000" pitchFamily="2" charset="77"/>
                  </a:endParaRPr>
                </a:p>
              </p:txBody>
            </p:sp>
          </p:grpSp>
        </p:grpSp>
        <p:sp>
          <p:nvSpPr>
            <p:cNvPr id="11" name="Rectangle 10">
              <a:extLst>
                <a:ext uri="{FF2B5EF4-FFF2-40B4-BE49-F238E27FC236}">
                  <a16:creationId xmlns:a16="http://schemas.microsoft.com/office/drawing/2014/main" id="{AC38A316-35B7-C65E-A708-2F6D97A66183}"/>
                </a:ext>
              </a:extLst>
            </p:cNvPr>
            <p:cNvSpPr/>
            <p:nvPr/>
          </p:nvSpPr>
          <p:spPr>
            <a:xfrm>
              <a:off x="13292438" y="4620454"/>
              <a:ext cx="2493783" cy="430887"/>
            </a:xfrm>
            <a:prstGeom prst="rect">
              <a:avLst/>
            </a:prstGeom>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086"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Open Sans Medium"/>
                  <a:ea typeface="ＭＳ Ｐゴシック"/>
                  <a:cs typeface="Arial"/>
                </a:rPr>
                <a:t>Retirement </a:t>
              </a:r>
              <a:r>
                <a:rPr kumimoji="0" lang="en-US" sz="2200" b="0" i="0" u="none" strike="noStrike" kern="0" cap="none" spc="0" normalizeH="0" baseline="0" noProof="0" dirty="0">
                  <a:ln>
                    <a:noFill/>
                  </a:ln>
                  <a:solidFill>
                    <a:srgbClr val="000000"/>
                  </a:solidFill>
                  <a:effectLst/>
                  <a:uLnTx/>
                  <a:uFillTx/>
                  <a:latin typeface="Open Sans Medium" panose="020B0606030504020204" pitchFamily="34" charset="0"/>
                  <a:ea typeface="ＭＳ Ｐゴシック" pitchFamily="34" charset="-128"/>
                  <a:cs typeface="Arial" charset="0"/>
                </a:rPr>
                <a:t>age</a:t>
              </a:r>
            </a:p>
          </p:txBody>
        </p:sp>
        <p:sp>
          <p:nvSpPr>
            <p:cNvPr id="12" name="Rectangle 11">
              <a:extLst>
                <a:ext uri="{FF2B5EF4-FFF2-40B4-BE49-F238E27FC236}">
                  <a16:creationId xmlns:a16="http://schemas.microsoft.com/office/drawing/2014/main" id="{8BBA107C-F62D-153D-3249-55D0F83EDE03}"/>
                </a:ext>
              </a:extLst>
            </p:cNvPr>
            <p:cNvSpPr/>
            <p:nvPr/>
          </p:nvSpPr>
          <p:spPr>
            <a:xfrm>
              <a:off x="15017614" y="8056026"/>
              <a:ext cx="2295548" cy="43088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086"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Open Sans Medium" panose="020B0606030504020204" pitchFamily="34" charset="0"/>
                  <a:ea typeface="Open Sans Medium" panose="020B0606030504020204" pitchFamily="34" charset="0"/>
                  <a:cs typeface="Open Sans Medium" panose="020B0606030504020204" pitchFamily="34" charset="0"/>
                </a:rPr>
                <a:t>Social Security</a:t>
              </a:r>
            </a:p>
          </p:txBody>
        </p:sp>
        <p:sp>
          <p:nvSpPr>
            <p:cNvPr id="13" name="Rectangle 12">
              <a:extLst>
                <a:ext uri="{FF2B5EF4-FFF2-40B4-BE49-F238E27FC236}">
                  <a16:creationId xmlns:a16="http://schemas.microsoft.com/office/drawing/2014/main" id="{F0C89CD1-5514-5415-24D9-D46DCDA87889}"/>
                </a:ext>
              </a:extLst>
            </p:cNvPr>
            <p:cNvSpPr/>
            <p:nvPr/>
          </p:nvSpPr>
          <p:spPr>
            <a:xfrm>
              <a:off x="14773286" y="6212627"/>
              <a:ext cx="1231153" cy="43088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086"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Open Sans Medium" panose="020B0606030504020204" pitchFamily="34" charset="0"/>
                  <a:ea typeface="Open Sans Medium" panose="020B0606030504020204" pitchFamily="34" charset="0"/>
                  <a:cs typeface="Open Sans Medium" panose="020B0606030504020204" pitchFamily="34" charset="0"/>
                </a:rPr>
                <a:t>Age</a:t>
              </a:r>
            </a:p>
          </p:txBody>
        </p:sp>
        <p:sp>
          <p:nvSpPr>
            <p:cNvPr id="14" name="Rectangle 13">
              <a:extLst>
                <a:ext uri="{FF2B5EF4-FFF2-40B4-BE49-F238E27FC236}">
                  <a16:creationId xmlns:a16="http://schemas.microsoft.com/office/drawing/2014/main" id="{9614A0B6-2927-115B-2B03-808637EEE31A}"/>
                </a:ext>
              </a:extLst>
            </p:cNvPr>
            <p:cNvSpPr/>
            <p:nvPr/>
          </p:nvSpPr>
          <p:spPr>
            <a:xfrm>
              <a:off x="14139287" y="9899425"/>
              <a:ext cx="2694236" cy="43088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086"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Open Sans Medium" panose="020B0606030504020204" pitchFamily="34" charset="0"/>
                  <a:ea typeface="Open Sans Medium" panose="020B0606030504020204" pitchFamily="34" charset="0"/>
                  <a:cs typeface="Open Sans Medium" panose="020B0606030504020204" pitchFamily="34" charset="0"/>
                </a:rPr>
                <a:t>Employer Match</a:t>
              </a:r>
            </a:p>
          </p:txBody>
        </p:sp>
        <p:sp>
          <p:nvSpPr>
            <p:cNvPr id="15" name="Rectangle 14">
              <a:extLst>
                <a:ext uri="{FF2B5EF4-FFF2-40B4-BE49-F238E27FC236}">
                  <a16:creationId xmlns:a16="http://schemas.microsoft.com/office/drawing/2014/main" id="{4579A697-34ED-2911-8251-295178CD4FC5}"/>
                </a:ext>
              </a:extLst>
            </p:cNvPr>
            <p:cNvSpPr/>
            <p:nvPr/>
          </p:nvSpPr>
          <p:spPr>
            <a:xfrm>
              <a:off x="11476927" y="11056764"/>
              <a:ext cx="1323519" cy="43088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086"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Open Sans Medium" panose="020B0606030504020204" pitchFamily="34" charset="0"/>
                  <a:ea typeface="Open Sans Medium" panose="020B0606030504020204" pitchFamily="34" charset="0"/>
                  <a:cs typeface="Open Sans Medium" panose="020B0606030504020204" pitchFamily="34" charset="0"/>
                </a:rPr>
                <a:t>Location</a:t>
              </a:r>
            </a:p>
          </p:txBody>
        </p:sp>
        <p:sp>
          <p:nvSpPr>
            <p:cNvPr id="16" name="Rectangle 15">
              <a:extLst>
                <a:ext uri="{FF2B5EF4-FFF2-40B4-BE49-F238E27FC236}">
                  <a16:creationId xmlns:a16="http://schemas.microsoft.com/office/drawing/2014/main" id="{30C14B95-14A8-04C0-8AA0-98DEE17ED7DE}"/>
                </a:ext>
              </a:extLst>
            </p:cNvPr>
            <p:cNvSpPr/>
            <p:nvPr/>
          </p:nvSpPr>
          <p:spPr>
            <a:xfrm>
              <a:off x="8154050" y="10533290"/>
              <a:ext cx="2043111" cy="43088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086"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Open Sans Medium" panose="020B0606030504020204" pitchFamily="34" charset="0"/>
                  <a:ea typeface="Open Sans Medium" panose="020B0606030504020204" pitchFamily="34" charset="0"/>
                  <a:cs typeface="Open Sans Medium" panose="020B0606030504020204" pitchFamily="34" charset="0"/>
                </a:rPr>
                <a:t>Marital status</a:t>
              </a:r>
            </a:p>
          </p:txBody>
        </p:sp>
        <p:sp>
          <p:nvSpPr>
            <p:cNvPr id="17" name="Rectangle 16">
              <a:extLst>
                <a:ext uri="{FF2B5EF4-FFF2-40B4-BE49-F238E27FC236}">
                  <a16:creationId xmlns:a16="http://schemas.microsoft.com/office/drawing/2014/main" id="{605FDA2B-B3EC-0F83-1425-5FC7C3CD96AC}"/>
                </a:ext>
              </a:extLst>
            </p:cNvPr>
            <p:cNvSpPr/>
            <p:nvPr/>
          </p:nvSpPr>
          <p:spPr>
            <a:xfrm>
              <a:off x="6470618" y="8646235"/>
              <a:ext cx="2224234" cy="43088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086"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Open Sans Medium" panose="020B0606030504020204" pitchFamily="34" charset="0"/>
                  <a:ea typeface="Open Sans Medium" panose="020B0606030504020204" pitchFamily="34" charset="0"/>
                  <a:cs typeface="Open Sans Medium" panose="020B0606030504020204" pitchFamily="34" charset="0"/>
                </a:rPr>
                <a:t>Contributions</a:t>
              </a:r>
            </a:p>
          </p:txBody>
        </p:sp>
        <p:sp>
          <p:nvSpPr>
            <p:cNvPr id="18" name="Rectangle 17">
              <a:extLst>
                <a:ext uri="{FF2B5EF4-FFF2-40B4-BE49-F238E27FC236}">
                  <a16:creationId xmlns:a16="http://schemas.microsoft.com/office/drawing/2014/main" id="{418097B5-5039-6BA1-A382-B88875951383}"/>
                </a:ext>
              </a:extLst>
            </p:cNvPr>
            <p:cNvSpPr/>
            <p:nvPr/>
          </p:nvSpPr>
          <p:spPr>
            <a:xfrm>
              <a:off x="5967842" y="7124913"/>
              <a:ext cx="2616309" cy="43088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086"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Open Sans Medium" panose="020B0606030504020204" pitchFamily="34" charset="0"/>
                  <a:ea typeface="Open Sans Medium" panose="020B0606030504020204" pitchFamily="34" charset="0"/>
                  <a:cs typeface="Open Sans Medium" panose="020B0606030504020204" pitchFamily="34" charset="0"/>
                </a:rPr>
                <a:t>Account balance</a:t>
              </a:r>
            </a:p>
          </p:txBody>
        </p:sp>
        <p:sp>
          <p:nvSpPr>
            <p:cNvPr id="19" name="Rectangle 18">
              <a:extLst>
                <a:ext uri="{FF2B5EF4-FFF2-40B4-BE49-F238E27FC236}">
                  <a16:creationId xmlns:a16="http://schemas.microsoft.com/office/drawing/2014/main" id="{C4297102-A854-5FD9-3B87-5BC849E3B6BB}"/>
                </a:ext>
              </a:extLst>
            </p:cNvPr>
            <p:cNvSpPr/>
            <p:nvPr/>
          </p:nvSpPr>
          <p:spPr>
            <a:xfrm>
              <a:off x="7072688" y="5291361"/>
              <a:ext cx="2304238" cy="430887"/>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086"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Open Sans Medium" panose="020B0606030504020204" pitchFamily="34" charset="0"/>
                  <a:ea typeface="Open Sans Medium" panose="020B0606030504020204" pitchFamily="34" charset="0"/>
                  <a:cs typeface="Open Sans Medium" panose="020B0606030504020204" pitchFamily="34" charset="0"/>
                </a:rPr>
                <a:t>Salary</a:t>
              </a:r>
            </a:p>
          </p:txBody>
        </p:sp>
        <p:sp>
          <p:nvSpPr>
            <p:cNvPr id="20" name="Rectangle 19">
              <a:extLst>
                <a:ext uri="{FF2B5EF4-FFF2-40B4-BE49-F238E27FC236}">
                  <a16:creationId xmlns:a16="http://schemas.microsoft.com/office/drawing/2014/main" id="{E56AC942-6E47-00BE-53BC-E07ADFE4F209}"/>
                </a:ext>
              </a:extLst>
            </p:cNvPr>
            <p:cNvSpPr/>
            <p:nvPr/>
          </p:nvSpPr>
          <p:spPr>
            <a:xfrm>
              <a:off x="10946802" y="4185723"/>
              <a:ext cx="1170593" cy="430887"/>
            </a:xfrm>
            <a:prstGeom prst="rect">
              <a:avLst/>
            </a:prstGeom>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086"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rgbClr val="000000"/>
                  </a:solidFill>
                  <a:effectLst/>
                  <a:uLnTx/>
                  <a:uFillTx/>
                  <a:latin typeface="Open Sans Medium"/>
                  <a:ea typeface="Open Sans Medium" panose="020B0606030504020204" pitchFamily="34" charset="0"/>
                  <a:cs typeface="Open Sans Medium" panose="020B0606030504020204" pitchFamily="34" charset="0"/>
                </a:rPr>
                <a:t>Gender</a:t>
              </a:r>
            </a:p>
          </p:txBody>
        </p:sp>
      </p:grpSp>
      <p:grpSp>
        <p:nvGrpSpPr>
          <p:cNvPr id="1025" name="Group 1024">
            <a:extLst>
              <a:ext uri="{FF2B5EF4-FFF2-40B4-BE49-F238E27FC236}">
                <a16:creationId xmlns:a16="http://schemas.microsoft.com/office/drawing/2014/main" id="{22E0F585-3AE7-2991-DFEB-88015FDC85C2}"/>
              </a:ext>
            </a:extLst>
          </p:cNvPr>
          <p:cNvGrpSpPr/>
          <p:nvPr userDrawn="1"/>
        </p:nvGrpSpPr>
        <p:grpSpPr>
          <a:xfrm>
            <a:off x="9794308" y="5244386"/>
            <a:ext cx="5124856" cy="5180908"/>
            <a:chOff x="9794308" y="5244386"/>
            <a:chExt cx="5124856" cy="5180908"/>
          </a:xfrm>
        </p:grpSpPr>
        <p:pic>
          <p:nvPicPr>
            <p:cNvPr id="4" name="Picture 3" descr="A group of people in a circle&#10;&#10;Description automatically generated">
              <a:extLst>
                <a:ext uri="{FF2B5EF4-FFF2-40B4-BE49-F238E27FC236}">
                  <a16:creationId xmlns:a16="http://schemas.microsoft.com/office/drawing/2014/main" id="{E8CE72FC-96D3-6D58-DBBA-235C800CFB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779395" y="5244386"/>
              <a:ext cx="640080" cy="640080"/>
            </a:xfrm>
            <a:prstGeom prst="rect">
              <a:avLst/>
            </a:prstGeom>
            <a:effectLst>
              <a:outerShdw blurRad="50800" dist="38100" algn="l" rotWithShape="0">
                <a:prstClr val="black">
                  <a:alpha val="40000"/>
                </a:prstClr>
              </a:outerShdw>
            </a:effectLst>
          </p:spPr>
        </p:pic>
        <p:pic>
          <p:nvPicPr>
            <p:cNvPr id="24" name="Picture 23" descr="A logo of a stack of coins&#10;&#10;Description automatically generated">
              <a:extLst>
                <a:ext uri="{FF2B5EF4-FFF2-40B4-BE49-F238E27FC236}">
                  <a16:creationId xmlns:a16="http://schemas.microsoft.com/office/drawing/2014/main" id="{5C701A1D-22AA-DFAB-01C3-6FB496AF1A7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94308" y="7118235"/>
              <a:ext cx="640080" cy="640080"/>
            </a:xfrm>
            <a:prstGeom prst="rect">
              <a:avLst/>
            </a:prstGeom>
            <a:effectLst>
              <a:outerShdw blurRad="50800" dist="38100" algn="l" rotWithShape="0">
                <a:prstClr val="black">
                  <a:alpha val="40000"/>
                </a:prstClr>
              </a:outerShdw>
            </a:effectLst>
          </p:spPr>
        </p:pic>
        <p:pic>
          <p:nvPicPr>
            <p:cNvPr id="25" name="Picture 24" descr="A blue and white circle with a point in the center&#10;&#10;Description automatically generated">
              <a:extLst>
                <a:ext uri="{FF2B5EF4-FFF2-40B4-BE49-F238E27FC236}">
                  <a16:creationId xmlns:a16="http://schemas.microsoft.com/office/drawing/2014/main" id="{4BE0F238-19A3-3344-5767-1BBEAD43321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2314841" y="9785214"/>
              <a:ext cx="640080" cy="640080"/>
            </a:xfrm>
            <a:prstGeom prst="rect">
              <a:avLst/>
            </a:prstGeom>
            <a:effectLst>
              <a:outerShdw blurRad="50800" dist="38100" algn="l" rotWithShape="0">
                <a:prstClr val="black">
                  <a:alpha val="40000"/>
                </a:prstClr>
              </a:outerShdw>
            </a:effectLst>
          </p:spPr>
        </p:pic>
        <p:pic>
          <p:nvPicPr>
            <p:cNvPr id="26" name="Picture 25" descr="A circle with blue circles and arrows&#10;&#10;Description automatically generated">
              <a:extLst>
                <a:ext uri="{FF2B5EF4-FFF2-40B4-BE49-F238E27FC236}">
                  <a16:creationId xmlns:a16="http://schemas.microsoft.com/office/drawing/2014/main" id="{6DEF2E85-0BDC-89BC-5AE6-67FEBEB3521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3593284" y="9168998"/>
              <a:ext cx="640080" cy="640080"/>
            </a:xfrm>
            <a:prstGeom prst="rect">
              <a:avLst/>
            </a:prstGeom>
            <a:effectLst>
              <a:outerShdw blurRad="50800" dist="38100" algn="l" rotWithShape="0">
                <a:prstClr val="black">
                  <a:alpha val="40000"/>
                </a:prstClr>
              </a:outerShdw>
            </a:effectLst>
          </p:spPr>
        </p:pic>
        <p:pic>
          <p:nvPicPr>
            <p:cNvPr id="27" name="Picture 26" descr="A pair of blue slippers&#10;&#10;Description automatically generated">
              <a:extLst>
                <a:ext uri="{FF2B5EF4-FFF2-40B4-BE49-F238E27FC236}">
                  <a16:creationId xmlns:a16="http://schemas.microsoft.com/office/drawing/2014/main" id="{FC81809E-06BA-DA36-789B-FD2FD392A2E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3082995" y="5542378"/>
              <a:ext cx="640080" cy="640080"/>
            </a:xfrm>
            <a:prstGeom prst="rect">
              <a:avLst/>
            </a:prstGeom>
            <a:effectLst>
              <a:outerShdw blurRad="50800" dist="38100" algn="l" rotWithShape="0">
                <a:prstClr val="black">
                  <a:alpha val="40000"/>
                </a:prstClr>
              </a:outerShdw>
            </a:effectLst>
          </p:spPr>
        </p:pic>
        <p:pic>
          <p:nvPicPr>
            <p:cNvPr id="28" name="Picture 27" descr="A heart and hands in a circle&#10;&#10;Description automatically generated">
              <a:extLst>
                <a:ext uri="{FF2B5EF4-FFF2-40B4-BE49-F238E27FC236}">
                  <a16:creationId xmlns:a16="http://schemas.microsoft.com/office/drawing/2014/main" id="{C30F2B4C-0950-83CB-8A31-20A44EDB000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910491" y="9501917"/>
              <a:ext cx="640080" cy="640080"/>
            </a:xfrm>
            <a:prstGeom prst="rect">
              <a:avLst/>
            </a:prstGeom>
            <a:effectLst>
              <a:outerShdw blurRad="50800" dist="38100" algn="l" rotWithShape="0">
                <a:prstClr val="black">
                  <a:alpha val="40000"/>
                </a:prstClr>
              </a:outerShdw>
            </a:effectLst>
          </p:spPr>
        </p:pic>
        <p:pic>
          <p:nvPicPr>
            <p:cNvPr id="29" name="Picture 28" descr="A circular logo with blue text&#10;&#10;Description automatically generated">
              <a:extLst>
                <a:ext uri="{FF2B5EF4-FFF2-40B4-BE49-F238E27FC236}">
                  <a16:creationId xmlns:a16="http://schemas.microsoft.com/office/drawing/2014/main" id="{991266BF-C06D-4ADF-769B-7751CA6075A0}"/>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097563" y="6546525"/>
              <a:ext cx="640080" cy="640080"/>
            </a:xfrm>
            <a:prstGeom prst="rect">
              <a:avLst/>
            </a:prstGeom>
            <a:effectLst>
              <a:outerShdw blurRad="50800" dist="38100" algn="l" rotWithShape="0">
                <a:prstClr val="black">
                  <a:alpha val="40000"/>
                </a:prstClr>
              </a:outerShdw>
            </a:effectLst>
          </p:spPr>
        </p:pic>
        <p:pic>
          <p:nvPicPr>
            <p:cNvPr id="30" name="Picture 29" descr="A clock and dollar sign&#10;&#10;Description automatically generated">
              <a:extLst>
                <a:ext uri="{FF2B5EF4-FFF2-40B4-BE49-F238E27FC236}">
                  <a16:creationId xmlns:a16="http://schemas.microsoft.com/office/drawing/2014/main" id="{DE9FC705-F0B7-D8AA-F09F-411008B30261}"/>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475795" y="5811998"/>
              <a:ext cx="640080" cy="640080"/>
            </a:xfrm>
            <a:prstGeom prst="rect">
              <a:avLst/>
            </a:prstGeom>
            <a:effectLst>
              <a:outerShdw blurRad="50800" dist="38100" algn="l" rotWithShape="0">
                <a:prstClr val="black">
                  <a:alpha val="40000"/>
                </a:prstClr>
              </a:outerShdw>
            </a:effectLst>
          </p:spPr>
        </p:pic>
        <p:pic>
          <p:nvPicPr>
            <p:cNvPr id="31" name="Picture 30" descr="A blue and white piggy bank with a arrow pointing down&#10;&#10;Description automatically generated">
              <a:extLst>
                <a:ext uri="{FF2B5EF4-FFF2-40B4-BE49-F238E27FC236}">
                  <a16:creationId xmlns:a16="http://schemas.microsoft.com/office/drawing/2014/main" id="{27F14398-E080-1411-9425-C7535257A005}"/>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980090" y="8498533"/>
              <a:ext cx="640080" cy="640080"/>
            </a:xfrm>
            <a:prstGeom prst="rect">
              <a:avLst/>
            </a:prstGeom>
            <a:effectLst>
              <a:outerShdw blurRad="50800" dist="38100" algn="l" rotWithShape="0">
                <a:prstClr val="black">
                  <a:alpha val="40000"/>
                </a:prstClr>
              </a:outerShdw>
            </a:effectLst>
          </p:spPr>
        </p:pic>
        <p:pic>
          <p:nvPicPr>
            <p:cNvPr id="1024" name="Picture 1023" descr="A blue and white card with three dots and a black background&#10;&#10;Description automatically generated">
              <a:extLst>
                <a:ext uri="{FF2B5EF4-FFF2-40B4-BE49-F238E27FC236}">
                  <a16:creationId xmlns:a16="http://schemas.microsoft.com/office/drawing/2014/main" id="{748033D8-1642-14E6-812C-170FE34252CB}"/>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4279084" y="8006992"/>
              <a:ext cx="640080" cy="640080"/>
            </a:xfrm>
            <a:prstGeom prst="rect">
              <a:avLst/>
            </a:prstGeom>
            <a:effectLst>
              <a:outerShdw blurRad="50800" dist="38100" algn="l" rotWithShape="0">
                <a:prstClr val="black">
                  <a:alpha val="40000"/>
                </a:prstClr>
              </a:outerShdw>
            </a:effectLst>
          </p:spPr>
        </p:pic>
      </p:grpSp>
      <p:pic>
        <p:nvPicPr>
          <p:cNvPr id="1041" name="Picture 1040" descr="A blue and black logo&#10;&#10;Description automatically generated">
            <a:extLst>
              <a:ext uri="{FF2B5EF4-FFF2-40B4-BE49-F238E27FC236}">
                <a16:creationId xmlns:a16="http://schemas.microsoft.com/office/drawing/2014/main" id="{8FDC8C75-222A-B220-F06C-182D1BC37948}"/>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380744" y="1920240"/>
            <a:ext cx="941832" cy="941832"/>
          </a:xfrm>
          <a:prstGeom prst="rect">
            <a:avLst/>
          </a:prstGeom>
        </p:spPr>
      </p:pic>
    </p:spTree>
    <p:extLst>
      <p:ext uri="{BB962C8B-B14F-4D97-AF65-F5344CB8AC3E}">
        <p14:creationId xmlns:p14="http://schemas.microsoft.com/office/powerpoint/2010/main" val="14488429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A_Pers_3">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73C7A5CD-0AB5-DDBD-FD67-3893C7C2092A}"/>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3" y="914400"/>
            <a:ext cx="17655401"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Managed account personalization</a:t>
            </a:r>
          </a:p>
        </p:txBody>
      </p:sp>
      <p:sp>
        <p:nvSpPr>
          <p:cNvPr id="5" name="Rectangle 4">
            <a:extLst>
              <a:ext uri="{FF2B5EF4-FFF2-40B4-BE49-F238E27FC236}">
                <a16:creationId xmlns:a16="http://schemas.microsoft.com/office/drawing/2014/main" id="{AC3E8413-3585-D99B-2316-91489A1BBDDB}"/>
              </a:ext>
            </a:extLst>
          </p:cNvPr>
          <p:cNvSpPr>
            <a:spLocks/>
          </p:cNvSpPr>
          <p:nvPr userDrawn="1"/>
        </p:nvSpPr>
        <p:spPr>
          <a:xfrm>
            <a:off x="0" y="3492500"/>
            <a:ext cx="24377904" cy="8123367"/>
          </a:xfrm>
          <a:prstGeom prst="rect">
            <a:avLst/>
          </a:prstGeom>
          <a:solidFill>
            <a:srgbClr val="F3F6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Round Same Side Corner Rectangle 8">
            <a:extLst>
              <a:ext uri="{FF2B5EF4-FFF2-40B4-BE49-F238E27FC236}">
                <a16:creationId xmlns:a16="http://schemas.microsoft.com/office/drawing/2014/main" id="{10A4BDCF-5A82-D262-7D80-BBF61F4F192B}"/>
              </a:ext>
            </a:extLst>
          </p:cNvPr>
          <p:cNvSpPr/>
          <p:nvPr userDrawn="1"/>
        </p:nvSpPr>
        <p:spPr>
          <a:xfrm>
            <a:off x="1380744" y="3271538"/>
            <a:ext cx="6346226" cy="756762"/>
          </a:xfrm>
          <a:prstGeom prst="round2SameRect">
            <a:avLst>
              <a:gd name="adj1" fmla="val 8578"/>
              <a:gd name="adj2" fmla="val 0"/>
            </a:avLst>
          </a:prstGeom>
          <a:solidFill>
            <a:srgbClr val="3A9DC5"/>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2200" b="1" dirty="0">
                <a:solidFill>
                  <a:schemeClr val="bg1"/>
                </a:solidFill>
              </a:rPr>
              <a:t>What we ask</a:t>
            </a:r>
          </a:p>
        </p:txBody>
      </p:sp>
      <p:sp>
        <p:nvSpPr>
          <p:cNvPr id="9" name="Round Same Side Corner Rectangle 8">
            <a:extLst>
              <a:ext uri="{FF2B5EF4-FFF2-40B4-BE49-F238E27FC236}">
                <a16:creationId xmlns:a16="http://schemas.microsoft.com/office/drawing/2014/main" id="{21D03129-C20C-7D3B-C247-7FFDBFA97341}"/>
              </a:ext>
            </a:extLst>
          </p:cNvPr>
          <p:cNvSpPr/>
          <p:nvPr userDrawn="1"/>
        </p:nvSpPr>
        <p:spPr>
          <a:xfrm>
            <a:off x="17556480" y="3273552"/>
            <a:ext cx="4843214" cy="756762"/>
          </a:xfrm>
          <a:prstGeom prst="round2SameRect">
            <a:avLst>
              <a:gd name="adj1" fmla="val 8578"/>
              <a:gd name="adj2" fmla="val 0"/>
            </a:avLst>
          </a:prstGeom>
          <a:solidFill>
            <a:srgbClr val="3A9DC5"/>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2200" b="1" dirty="0">
                <a:solidFill>
                  <a:schemeClr val="bg1"/>
                </a:solidFill>
              </a:rPr>
              <a:t>Summary of actions taken</a:t>
            </a:r>
          </a:p>
        </p:txBody>
      </p:sp>
      <p:sp>
        <p:nvSpPr>
          <p:cNvPr id="2" name="Text Placeholder 74">
            <a:extLst>
              <a:ext uri="{FF2B5EF4-FFF2-40B4-BE49-F238E27FC236}">
                <a16:creationId xmlns:a16="http://schemas.microsoft.com/office/drawing/2014/main" id="{0A424F6E-FC06-8618-778E-B4A30C6668CB}"/>
              </a:ext>
            </a:extLst>
          </p:cNvPr>
          <p:cNvSpPr txBox="1">
            <a:spLocks/>
          </p:cNvSpPr>
          <p:nvPr userDrawn="1"/>
        </p:nvSpPr>
        <p:spPr>
          <a:xfrm>
            <a:off x="2459736" y="2103120"/>
            <a:ext cx="21572369" cy="573404"/>
          </a:xfrm>
          <a:prstGeom prst="rect">
            <a:avLst/>
          </a:prstGeom>
          <a:noFill/>
        </p:spPr>
        <p:txBody>
          <a:bodyPr vert="horz" wrap="square" lIns="0" tIns="0" rIns="0" bIns="0" rtlCol="0" anchor="t">
            <a:noAutofit/>
          </a:bodyPr>
          <a:lstStyle>
            <a:lvl1pPr marL="0" indent="0" algn="l" defTabSz="457200" rtl="0" eaLnBrk="1" latinLnBrk="0" hangingPunct="1">
              <a:lnSpc>
                <a:spcPct val="120000"/>
              </a:lnSpc>
              <a:spcBef>
                <a:spcPts val="500"/>
              </a:spcBef>
              <a:buFont typeface="Arial" panose="020B0604020202020204" pitchFamily="34" charset="0"/>
              <a:buNone/>
              <a:defRPr lang="en-US" sz="1800" kern="1200" dirty="0">
                <a:solidFill>
                  <a:srgbClr val="000000"/>
                </a:solidFill>
                <a:latin typeface="+mn-lt"/>
                <a:ea typeface="+mn-ea"/>
                <a:cs typeface="+mn-cs"/>
              </a:defRPr>
            </a:lvl1pPr>
            <a:lvl2pPr marL="457200" indent="-457200" algn="l" defTabSz="1828343" rtl="0" eaLnBrk="1" latinLnBrk="0" hangingPunct="1">
              <a:lnSpc>
                <a:spcPct val="120000"/>
              </a:lnSpc>
              <a:spcBef>
                <a:spcPts val="500"/>
              </a:spcBef>
              <a:buFont typeface="System Font Regular"/>
              <a:buChar char="–"/>
              <a:defRPr sz="2800" kern="1200">
                <a:solidFill>
                  <a:srgbClr val="000000"/>
                </a:solidFill>
                <a:latin typeface="+mn-lt"/>
                <a:ea typeface="+mn-ea"/>
                <a:cs typeface="+mn-cs"/>
              </a:defRPr>
            </a:lvl2pPr>
            <a:lvl3pPr marL="457200" indent="-457200" algn="l" defTabSz="1828343" rtl="0" eaLnBrk="1" latinLnBrk="0" hangingPunct="1">
              <a:lnSpc>
                <a:spcPct val="120000"/>
              </a:lnSpc>
              <a:spcBef>
                <a:spcPts val="500"/>
              </a:spcBef>
              <a:buFont typeface="Arial" panose="020B0604020202020204" pitchFamily="34" charset="0"/>
              <a:buChar char="•"/>
              <a:defRPr sz="2800" kern="1200">
                <a:solidFill>
                  <a:srgbClr val="000000"/>
                </a:solidFill>
                <a:latin typeface="+mn-lt"/>
                <a:ea typeface="+mn-ea"/>
                <a:cs typeface="+mn-cs"/>
              </a:defRPr>
            </a:lvl3pPr>
            <a:lvl4pPr marL="457200" indent="-457200" algn="l" defTabSz="1828343" rtl="0" eaLnBrk="1" latinLnBrk="0" hangingPunct="1">
              <a:lnSpc>
                <a:spcPct val="120000"/>
              </a:lnSpc>
              <a:spcBef>
                <a:spcPts val="500"/>
              </a:spcBef>
              <a:buFont typeface="System Font Regular"/>
              <a:buChar char="–"/>
              <a:defRPr sz="2800" kern="1200">
                <a:solidFill>
                  <a:srgbClr val="000000"/>
                </a:solidFill>
                <a:latin typeface="+mn-lt"/>
                <a:ea typeface="+mn-ea"/>
                <a:cs typeface="+mn-cs"/>
              </a:defRPr>
            </a:lvl4pPr>
            <a:lvl5pPr marL="1143000" indent="-228600" algn="l" defTabSz="1828343" rtl="0" eaLnBrk="1" latinLnBrk="0" hangingPunct="1">
              <a:lnSpc>
                <a:spcPct val="120000"/>
              </a:lnSpc>
              <a:spcBef>
                <a:spcPts val="500"/>
              </a:spcBef>
              <a:buFont typeface="Arial" panose="020B0604020202020204" pitchFamily="34" charset="0"/>
              <a:buChar char="•"/>
              <a:defRPr sz="2800"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4185"/>
                </a:solidFill>
                <a:effectLst/>
                <a:uLnTx/>
                <a:uFillTx/>
                <a:latin typeface="Open Sans"/>
                <a:ea typeface="+mn-ea"/>
                <a:cs typeface="+mn-cs"/>
              </a:rPr>
              <a:t>Members confirm or further customize information​</a:t>
            </a:r>
          </a:p>
        </p:txBody>
      </p:sp>
      <p:pic>
        <p:nvPicPr>
          <p:cNvPr id="10" name="Picture 9" descr="A blue question mark in a white circle&#10;&#10;Description automatically generated">
            <a:extLst>
              <a:ext uri="{FF2B5EF4-FFF2-40B4-BE49-F238E27FC236}">
                <a16:creationId xmlns:a16="http://schemas.microsoft.com/office/drawing/2014/main" id="{2D27E851-213A-C9DD-36A3-3E7B7136F8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0744" y="1920240"/>
            <a:ext cx="941832" cy="941832"/>
          </a:xfrm>
          <a:prstGeom prst="rect">
            <a:avLst/>
          </a:prstGeom>
        </p:spPr>
      </p:pic>
    </p:spTree>
    <p:extLst>
      <p:ext uri="{BB962C8B-B14F-4D97-AF65-F5344CB8AC3E}">
        <p14:creationId xmlns:p14="http://schemas.microsoft.com/office/powerpoint/2010/main" val="23614506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A_Pers_4">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73C7A5CD-0AB5-DDBD-FD67-3893C7C2092A}"/>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3" y="914400"/>
            <a:ext cx="17655401"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Managed account personalization</a:t>
            </a:r>
          </a:p>
        </p:txBody>
      </p:sp>
      <p:sp>
        <p:nvSpPr>
          <p:cNvPr id="5" name="Rectangle 4">
            <a:extLst>
              <a:ext uri="{FF2B5EF4-FFF2-40B4-BE49-F238E27FC236}">
                <a16:creationId xmlns:a16="http://schemas.microsoft.com/office/drawing/2014/main" id="{AC3E8413-3585-D99B-2316-91489A1BBDDB}"/>
              </a:ext>
            </a:extLst>
          </p:cNvPr>
          <p:cNvSpPr>
            <a:spLocks/>
          </p:cNvSpPr>
          <p:nvPr userDrawn="1"/>
        </p:nvSpPr>
        <p:spPr>
          <a:xfrm>
            <a:off x="0" y="3492500"/>
            <a:ext cx="24377904" cy="8123367"/>
          </a:xfrm>
          <a:prstGeom prst="rect">
            <a:avLst/>
          </a:prstGeom>
          <a:solidFill>
            <a:srgbClr val="F3F6F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Round Same Side Corner Rectangle 8">
            <a:extLst>
              <a:ext uri="{FF2B5EF4-FFF2-40B4-BE49-F238E27FC236}">
                <a16:creationId xmlns:a16="http://schemas.microsoft.com/office/drawing/2014/main" id="{10A4BDCF-5A82-D262-7D80-BBF61F4F192B}"/>
              </a:ext>
            </a:extLst>
          </p:cNvPr>
          <p:cNvSpPr/>
          <p:nvPr userDrawn="1"/>
        </p:nvSpPr>
        <p:spPr>
          <a:xfrm>
            <a:off x="1380744" y="3271538"/>
            <a:ext cx="6346226" cy="756762"/>
          </a:xfrm>
          <a:prstGeom prst="round2SameRect">
            <a:avLst>
              <a:gd name="adj1" fmla="val 8578"/>
              <a:gd name="adj2" fmla="val 0"/>
            </a:avLst>
          </a:prstGeom>
          <a:solidFill>
            <a:srgbClr val="874999"/>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2200" b="1" dirty="0">
                <a:solidFill>
                  <a:schemeClr val="bg1"/>
                </a:solidFill>
              </a:rPr>
              <a:t>What we are told</a:t>
            </a:r>
          </a:p>
        </p:txBody>
      </p:sp>
      <p:sp>
        <p:nvSpPr>
          <p:cNvPr id="9" name="Round Same Side Corner Rectangle 8">
            <a:extLst>
              <a:ext uri="{FF2B5EF4-FFF2-40B4-BE49-F238E27FC236}">
                <a16:creationId xmlns:a16="http://schemas.microsoft.com/office/drawing/2014/main" id="{21D03129-C20C-7D3B-C247-7FFDBFA97341}"/>
              </a:ext>
            </a:extLst>
          </p:cNvPr>
          <p:cNvSpPr/>
          <p:nvPr userDrawn="1"/>
        </p:nvSpPr>
        <p:spPr>
          <a:xfrm>
            <a:off x="17556480" y="3273552"/>
            <a:ext cx="4843214" cy="756762"/>
          </a:xfrm>
          <a:prstGeom prst="round2SameRect">
            <a:avLst>
              <a:gd name="adj1" fmla="val 8578"/>
              <a:gd name="adj2" fmla="val 0"/>
            </a:avLst>
          </a:prstGeom>
          <a:solidFill>
            <a:srgbClr val="874999"/>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2200" b="1" dirty="0">
                <a:solidFill>
                  <a:schemeClr val="bg1"/>
                </a:solidFill>
              </a:rPr>
              <a:t>Summary of actions taken</a:t>
            </a:r>
          </a:p>
        </p:txBody>
      </p:sp>
      <p:sp>
        <p:nvSpPr>
          <p:cNvPr id="2" name="Text Placeholder 74">
            <a:extLst>
              <a:ext uri="{FF2B5EF4-FFF2-40B4-BE49-F238E27FC236}">
                <a16:creationId xmlns:a16="http://schemas.microsoft.com/office/drawing/2014/main" id="{0A424F6E-FC06-8618-778E-B4A30C6668CB}"/>
              </a:ext>
            </a:extLst>
          </p:cNvPr>
          <p:cNvSpPr txBox="1">
            <a:spLocks/>
          </p:cNvSpPr>
          <p:nvPr userDrawn="1"/>
        </p:nvSpPr>
        <p:spPr>
          <a:xfrm>
            <a:off x="2463800" y="2107172"/>
            <a:ext cx="20413112" cy="573404"/>
          </a:xfrm>
          <a:prstGeom prst="rect">
            <a:avLst/>
          </a:prstGeom>
          <a:noFill/>
        </p:spPr>
        <p:txBody>
          <a:bodyPr vert="horz" wrap="square" lIns="0" tIns="0" rIns="0" bIns="0" rtlCol="0" anchor="t">
            <a:noAutofit/>
          </a:bodyPr>
          <a:lstStyle>
            <a:lvl1pPr marL="0" indent="0" algn="l" defTabSz="457200" rtl="0" eaLnBrk="1" latinLnBrk="0" hangingPunct="1">
              <a:lnSpc>
                <a:spcPct val="120000"/>
              </a:lnSpc>
              <a:spcBef>
                <a:spcPts val="500"/>
              </a:spcBef>
              <a:buFont typeface="Arial" panose="020B0604020202020204" pitchFamily="34" charset="0"/>
              <a:buNone/>
              <a:defRPr lang="en-US" sz="1800" kern="1200" dirty="0">
                <a:solidFill>
                  <a:srgbClr val="000000"/>
                </a:solidFill>
                <a:latin typeface="+mn-lt"/>
                <a:ea typeface="+mn-ea"/>
                <a:cs typeface="+mn-cs"/>
              </a:defRPr>
            </a:lvl1pPr>
            <a:lvl2pPr marL="457200" indent="-457200" algn="l" defTabSz="1828343" rtl="0" eaLnBrk="1" latinLnBrk="0" hangingPunct="1">
              <a:lnSpc>
                <a:spcPct val="120000"/>
              </a:lnSpc>
              <a:spcBef>
                <a:spcPts val="500"/>
              </a:spcBef>
              <a:buFont typeface="System Font Regular"/>
              <a:buChar char="–"/>
              <a:defRPr sz="2800" kern="1200">
                <a:solidFill>
                  <a:srgbClr val="000000"/>
                </a:solidFill>
                <a:latin typeface="+mn-lt"/>
                <a:ea typeface="+mn-ea"/>
                <a:cs typeface="+mn-cs"/>
              </a:defRPr>
            </a:lvl2pPr>
            <a:lvl3pPr marL="457200" indent="-457200" algn="l" defTabSz="1828343" rtl="0" eaLnBrk="1" latinLnBrk="0" hangingPunct="1">
              <a:lnSpc>
                <a:spcPct val="120000"/>
              </a:lnSpc>
              <a:spcBef>
                <a:spcPts val="500"/>
              </a:spcBef>
              <a:buFont typeface="Arial" panose="020B0604020202020204" pitchFamily="34" charset="0"/>
              <a:buChar char="•"/>
              <a:defRPr sz="2800" kern="1200">
                <a:solidFill>
                  <a:srgbClr val="000000"/>
                </a:solidFill>
                <a:latin typeface="+mn-lt"/>
                <a:ea typeface="+mn-ea"/>
                <a:cs typeface="+mn-cs"/>
              </a:defRPr>
            </a:lvl3pPr>
            <a:lvl4pPr marL="457200" indent="-457200" algn="l" defTabSz="1828343" rtl="0" eaLnBrk="1" latinLnBrk="0" hangingPunct="1">
              <a:lnSpc>
                <a:spcPct val="120000"/>
              </a:lnSpc>
              <a:spcBef>
                <a:spcPts val="500"/>
              </a:spcBef>
              <a:buFont typeface="System Font Regular"/>
              <a:buChar char="–"/>
              <a:defRPr sz="2800" kern="1200">
                <a:solidFill>
                  <a:srgbClr val="000000"/>
                </a:solidFill>
                <a:latin typeface="+mn-lt"/>
                <a:ea typeface="+mn-ea"/>
                <a:cs typeface="+mn-cs"/>
              </a:defRPr>
            </a:lvl4pPr>
            <a:lvl5pPr marL="1143000" indent="-228600" algn="l" defTabSz="1828343" rtl="0" eaLnBrk="1" latinLnBrk="0" hangingPunct="1">
              <a:lnSpc>
                <a:spcPct val="120000"/>
              </a:lnSpc>
              <a:spcBef>
                <a:spcPts val="500"/>
              </a:spcBef>
              <a:buFont typeface="Arial" panose="020B0604020202020204" pitchFamily="34" charset="0"/>
              <a:buChar char="•"/>
              <a:defRPr sz="2800"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4185"/>
                </a:solidFill>
                <a:effectLst/>
                <a:uLnTx/>
                <a:uFillTx/>
                <a:latin typeface="Open Sans"/>
                <a:ea typeface="+mn-ea"/>
                <a:cs typeface="+mn-cs"/>
              </a:rPr>
              <a:t>​Members engage by providing more information​</a:t>
            </a:r>
          </a:p>
        </p:txBody>
      </p:sp>
      <p:pic>
        <p:nvPicPr>
          <p:cNvPr id="10" name="Picture 9" descr="A hand with a finger pointing at something&#10;&#10;Description automatically generated">
            <a:extLst>
              <a:ext uri="{FF2B5EF4-FFF2-40B4-BE49-F238E27FC236}">
                <a16:creationId xmlns:a16="http://schemas.microsoft.com/office/drawing/2014/main" id="{08BCB6DF-44F6-E3D8-27F7-BDDF652C7B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80744" y="1920240"/>
            <a:ext cx="941832" cy="941832"/>
          </a:xfrm>
          <a:prstGeom prst="rect">
            <a:avLst/>
          </a:prstGeom>
        </p:spPr>
      </p:pic>
    </p:spTree>
    <p:extLst>
      <p:ext uri="{BB962C8B-B14F-4D97-AF65-F5344CB8AC3E}">
        <p14:creationId xmlns:p14="http://schemas.microsoft.com/office/powerpoint/2010/main" val="28912791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DV-AGE-1">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7" name="Date Placeholder">
            <a:extLst>
              <a:ext uri="{FF2B5EF4-FFF2-40B4-BE49-F238E27FC236}">
                <a16:creationId xmlns:a16="http://schemas.microsoft.com/office/drawing/2014/main" id="{C7E9EE5E-A49B-1837-1887-B4A5345783FF}"/>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2017551"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Advisory services population</a:t>
            </a:r>
          </a:p>
        </p:txBody>
      </p:sp>
      <p:sp>
        <p:nvSpPr>
          <p:cNvPr id="11" name="TextBox 10">
            <a:extLst>
              <a:ext uri="{FF2B5EF4-FFF2-40B4-BE49-F238E27FC236}">
                <a16:creationId xmlns:a16="http://schemas.microsoft.com/office/drawing/2014/main" id="{33B1091A-53DC-1BDE-FBF6-FABFEA23C516}"/>
              </a:ext>
            </a:extLst>
          </p:cNvPr>
          <p:cNvSpPr txBox="1"/>
          <p:nvPr userDrawn="1"/>
        </p:nvSpPr>
        <p:spPr>
          <a:xfrm>
            <a:off x="1371346" y="1994110"/>
            <a:ext cx="22403054" cy="466165"/>
          </a:xfrm>
          <a:prstGeom prst="rect">
            <a:avLst/>
          </a:prstGeom>
          <a:noFill/>
        </p:spPr>
        <p:txBody>
          <a:bodyPr wrap="square" lIns="0" tIns="0" rIns="0" bIns="0" rtlCol="0" anchor="ctr" anchorCtr="0">
            <a:noAutofit/>
          </a:bodyPr>
          <a:lstStyle/>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balances reflected are based on all actively employed and separated from service plan participants. The participant balances do not include any outstanding loan amounts.</a:t>
            </a:r>
          </a:p>
        </p:txBody>
      </p:sp>
      <p:sp>
        <p:nvSpPr>
          <p:cNvPr id="19" name="Rectangle 18">
            <a:extLst>
              <a:ext uri="{FF2B5EF4-FFF2-40B4-BE49-F238E27FC236}">
                <a16:creationId xmlns:a16="http://schemas.microsoft.com/office/drawing/2014/main" id="{4C1E2D4A-CED8-5148-95F0-73001A409EEF}"/>
              </a:ext>
            </a:extLst>
          </p:cNvPr>
          <p:cNvSpPr/>
          <p:nvPr userDrawn="1"/>
        </p:nvSpPr>
        <p:spPr>
          <a:xfrm>
            <a:off x="2359152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20" name="Rectangle 19">
            <a:extLst>
              <a:ext uri="{FF2B5EF4-FFF2-40B4-BE49-F238E27FC236}">
                <a16:creationId xmlns:a16="http://schemas.microsoft.com/office/drawing/2014/main" id="{04EB166A-253E-B9EF-4785-9CDCCCB35081}"/>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4" name="TextBox 3">
            <a:extLst>
              <a:ext uri="{FF2B5EF4-FFF2-40B4-BE49-F238E27FC236}">
                <a16:creationId xmlns:a16="http://schemas.microsoft.com/office/drawing/2014/main" id="{77E510C9-53CE-8044-EE10-D78FF7462A2F}"/>
              </a:ext>
            </a:extLst>
          </p:cNvPr>
          <p:cNvSpPr txBox="1"/>
          <p:nvPr userDrawn="1"/>
        </p:nvSpPr>
        <p:spPr>
          <a:xfrm>
            <a:off x="1371346" y="12332565"/>
            <a:ext cx="21488654" cy="276999"/>
          </a:xfrm>
          <a:prstGeom prst="rect">
            <a:avLst/>
          </a:prstGeom>
          <a:noFill/>
        </p:spPr>
        <p:txBody>
          <a:bodyPr wrap="square" lIns="0" tIns="0" rIns="0" bIns="0" rtlCol="0">
            <a:spAutoFit/>
          </a:bodyPr>
          <a:lstStyle/>
          <a:p>
            <a:r>
              <a:rPr kumimoji="0" lang="en-US" sz="2400" b="0" i="0" u="none" strike="noStrike" kern="0" cap="none" spc="0" normalizeH="0" baseline="3000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1</a:t>
            </a:r>
            <a:r>
              <a:rPr kumimoji="0" lang="en-US" sz="18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F = female │ M= male │ NB= nonbinary │ Participants with an unspecified gender are excluded.</a:t>
            </a:r>
            <a:endParaRPr lang="en-US" dirty="0"/>
          </a:p>
        </p:txBody>
      </p:sp>
    </p:spTree>
    <p:extLst>
      <p:ext uri="{BB962C8B-B14F-4D97-AF65-F5344CB8AC3E}">
        <p14:creationId xmlns:p14="http://schemas.microsoft.com/office/powerpoint/2010/main" val="20392270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DV-AGE-2">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7" name="Date Placeholder">
            <a:extLst>
              <a:ext uri="{FF2B5EF4-FFF2-40B4-BE49-F238E27FC236}">
                <a16:creationId xmlns:a16="http://schemas.microsoft.com/office/drawing/2014/main" id="{79946E3D-691C-B99F-FF40-30428079C904}"/>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3651797"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Advisory services insights by age</a:t>
            </a:r>
          </a:p>
        </p:txBody>
      </p:sp>
      <p:sp>
        <p:nvSpPr>
          <p:cNvPr id="11" name="TextBox 10">
            <a:extLst>
              <a:ext uri="{FF2B5EF4-FFF2-40B4-BE49-F238E27FC236}">
                <a16:creationId xmlns:a16="http://schemas.microsoft.com/office/drawing/2014/main" id="{33B1091A-53DC-1BDE-FBF6-FABFEA23C516}"/>
              </a:ext>
            </a:extLst>
          </p:cNvPr>
          <p:cNvSpPr txBox="1"/>
          <p:nvPr userDrawn="1"/>
        </p:nvSpPr>
        <p:spPr>
          <a:xfrm>
            <a:off x="1371346" y="1994110"/>
            <a:ext cx="22403054" cy="466165"/>
          </a:xfrm>
          <a:prstGeom prst="rect">
            <a:avLst/>
          </a:prstGeom>
          <a:noFill/>
        </p:spPr>
        <p:txBody>
          <a:bodyPr wrap="square" lIns="0" tIns="0" rIns="0" bIns="0" rtlCol="0" anchor="ctr" anchorCtr="0">
            <a:noAutofit/>
          </a:bodyPr>
          <a:lstStyle/>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below provides insights into participant savings between those using and not using advisory services. Only actively employed and eligible participants with a balance are included.</a:t>
            </a:r>
          </a:p>
        </p:txBody>
      </p:sp>
      <p:sp>
        <p:nvSpPr>
          <p:cNvPr id="19" name="Rectangle 18">
            <a:extLst>
              <a:ext uri="{FF2B5EF4-FFF2-40B4-BE49-F238E27FC236}">
                <a16:creationId xmlns:a16="http://schemas.microsoft.com/office/drawing/2014/main" id="{4C1E2D4A-CED8-5148-95F0-73001A409EEF}"/>
              </a:ext>
            </a:extLst>
          </p:cNvPr>
          <p:cNvSpPr/>
          <p:nvPr userDrawn="1"/>
        </p:nvSpPr>
        <p:spPr>
          <a:xfrm>
            <a:off x="2359152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20" name="Rectangle 19">
            <a:extLst>
              <a:ext uri="{FF2B5EF4-FFF2-40B4-BE49-F238E27FC236}">
                <a16:creationId xmlns:a16="http://schemas.microsoft.com/office/drawing/2014/main" id="{04EB166A-253E-B9EF-4785-9CDCCCB35081}"/>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4" name="TextBox 3">
            <a:extLst>
              <a:ext uri="{FF2B5EF4-FFF2-40B4-BE49-F238E27FC236}">
                <a16:creationId xmlns:a16="http://schemas.microsoft.com/office/drawing/2014/main" id="{77E510C9-53CE-8044-EE10-D78FF7462A2F}"/>
              </a:ext>
            </a:extLst>
          </p:cNvPr>
          <p:cNvSpPr txBox="1"/>
          <p:nvPr userDrawn="1"/>
        </p:nvSpPr>
        <p:spPr>
          <a:xfrm>
            <a:off x="1371346" y="12332565"/>
            <a:ext cx="21488654" cy="276999"/>
          </a:xfrm>
          <a:prstGeom prst="rect">
            <a:avLst/>
          </a:prstGeom>
          <a:noFill/>
        </p:spPr>
        <p:txBody>
          <a:bodyPr wrap="square" lIns="0" tIns="0" rIns="0" bIns="0" rtlCol="0">
            <a:spAutoFit/>
          </a:bodyPr>
          <a:lstStyle/>
          <a:p>
            <a:r>
              <a:rPr kumimoji="0" lang="en-US" sz="2400" b="0" i="0" u="none" strike="noStrike" kern="0" cap="none" spc="0" normalizeH="0" baseline="3000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1</a:t>
            </a:r>
            <a:r>
              <a:rPr kumimoji="0" lang="en-US" sz="18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Contribution rates are based on regular and ongoing percentage deferrals greater than 0 that are on file. Flat dollar deferrals are also included for all participants for which we have a salary.</a:t>
            </a:r>
            <a:endParaRPr lang="en-US" dirty="0"/>
          </a:p>
        </p:txBody>
      </p:sp>
    </p:spTree>
    <p:extLst>
      <p:ext uri="{BB962C8B-B14F-4D97-AF65-F5344CB8AC3E}">
        <p14:creationId xmlns:p14="http://schemas.microsoft.com/office/powerpoint/2010/main" val="22206500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DV-AGE-3">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1345BC40-2E29-A691-39F2-6C7FD4B06E63}"/>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3651992"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Advisory services insights by age</a:t>
            </a:r>
          </a:p>
        </p:txBody>
      </p:sp>
      <p:sp>
        <p:nvSpPr>
          <p:cNvPr id="11" name="TextBox 10">
            <a:extLst>
              <a:ext uri="{FF2B5EF4-FFF2-40B4-BE49-F238E27FC236}">
                <a16:creationId xmlns:a16="http://schemas.microsoft.com/office/drawing/2014/main" id="{33B1091A-53DC-1BDE-FBF6-FABFEA23C516}"/>
              </a:ext>
            </a:extLst>
          </p:cNvPr>
          <p:cNvSpPr txBox="1"/>
          <p:nvPr userDrawn="1"/>
        </p:nvSpPr>
        <p:spPr>
          <a:xfrm>
            <a:off x="1371346" y="1994110"/>
            <a:ext cx="22403054" cy="466165"/>
          </a:xfrm>
          <a:prstGeom prst="rect">
            <a:avLst/>
          </a:prstGeom>
          <a:noFill/>
        </p:spPr>
        <p:txBody>
          <a:bodyPr wrap="square" lIns="0" tIns="0" rIns="0" bIns="0" rtlCol="0" anchor="ctr" anchorCtr="0">
            <a:noAutofit/>
          </a:bodyPr>
          <a:lstStyle/>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below provides insights into the account balances of participants using and not using advisory services. All participants with a balance are included.</a:t>
            </a:r>
          </a:p>
        </p:txBody>
      </p:sp>
      <p:sp>
        <p:nvSpPr>
          <p:cNvPr id="19" name="Rectangle 18">
            <a:extLst>
              <a:ext uri="{FF2B5EF4-FFF2-40B4-BE49-F238E27FC236}">
                <a16:creationId xmlns:a16="http://schemas.microsoft.com/office/drawing/2014/main" id="{4C1E2D4A-CED8-5148-95F0-73001A409EEF}"/>
              </a:ext>
            </a:extLst>
          </p:cNvPr>
          <p:cNvSpPr/>
          <p:nvPr userDrawn="1"/>
        </p:nvSpPr>
        <p:spPr>
          <a:xfrm>
            <a:off x="2359152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20" name="Rectangle 19">
            <a:extLst>
              <a:ext uri="{FF2B5EF4-FFF2-40B4-BE49-F238E27FC236}">
                <a16:creationId xmlns:a16="http://schemas.microsoft.com/office/drawing/2014/main" id="{04EB166A-253E-B9EF-4785-9CDCCCB35081}"/>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7" name="TextBox 6">
            <a:extLst>
              <a:ext uri="{FF2B5EF4-FFF2-40B4-BE49-F238E27FC236}">
                <a16:creationId xmlns:a16="http://schemas.microsoft.com/office/drawing/2014/main" id="{B2D8D958-5E2A-3D4C-8C7E-CE6DF39D92ED}"/>
              </a:ext>
            </a:extLst>
          </p:cNvPr>
          <p:cNvSpPr txBox="1"/>
          <p:nvPr userDrawn="1"/>
        </p:nvSpPr>
        <p:spPr>
          <a:xfrm>
            <a:off x="1371346" y="12262098"/>
            <a:ext cx="21488654" cy="630942"/>
          </a:xfrm>
          <a:prstGeom prst="rect">
            <a:avLst/>
          </a:prstGeom>
          <a:noFill/>
        </p:spPr>
        <p:txBody>
          <a:bodyPr wrap="square" lIns="0" tIns="0" rIns="0" bIns="0" rtlCol="0">
            <a:spAutoFit/>
          </a:bodyPr>
          <a:lstStyle/>
          <a:p>
            <a:pPr>
              <a:spcAft>
                <a:spcPts val="600"/>
              </a:spcAft>
            </a:pPr>
            <a:r>
              <a:rPr kumimoji="0" lang="en-US" sz="2200" b="0" i="0" u="none" strike="noStrike" kern="0" cap="none" spc="0" normalizeH="0" baseline="3000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1</a:t>
            </a:r>
            <a:r>
              <a:rPr kumimoji="0" lang="en-US" sz="18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Only participants using the Do-it-yourself strategy are included in the “No advisory service” group for the number of funds statistics.</a:t>
            </a:r>
          </a:p>
          <a:p>
            <a:r>
              <a:rPr kumimoji="0" lang="en-US" sz="2200" b="0" i="0" u="none" strike="noStrike" kern="0" cap="none" spc="0" normalizeH="0" baseline="3000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2</a:t>
            </a:r>
            <a:r>
              <a:rPr kumimoji="0" lang="en-US" sz="18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rolling 12 month period begins when the plan is loaded onto the Empower recordkeeping system. Therefore, the period may be less than 12 months for those recently added.</a:t>
            </a:r>
            <a:endParaRPr lang="en-US" dirty="0"/>
          </a:p>
        </p:txBody>
      </p:sp>
    </p:spTree>
    <p:extLst>
      <p:ext uri="{BB962C8B-B14F-4D97-AF65-F5344CB8AC3E}">
        <p14:creationId xmlns:p14="http://schemas.microsoft.com/office/powerpoint/2010/main" val="29287461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DV-Funds">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A9460270-1095-C794-3539-4D438924C233}"/>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6142078"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Fund exposure by investment strategy</a:t>
            </a:r>
          </a:p>
        </p:txBody>
      </p:sp>
      <p:sp>
        <p:nvSpPr>
          <p:cNvPr id="13" name="TextBox 12">
            <a:extLst>
              <a:ext uri="{FF2B5EF4-FFF2-40B4-BE49-F238E27FC236}">
                <a16:creationId xmlns:a16="http://schemas.microsoft.com/office/drawing/2014/main" id="{BCFF76B5-17DB-D849-2C79-BFB62D3B16DB}"/>
              </a:ext>
            </a:extLst>
          </p:cNvPr>
          <p:cNvSpPr txBox="1"/>
          <p:nvPr userDrawn="1"/>
        </p:nvSpPr>
        <p:spPr>
          <a:xfrm>
            <a:off x="1371346" y="1994110"/>
            <a:ext cx="21625560" cy="718969"/>
          </a:xfrm>
          <a:prstGeom prst="rect">
            <a:avLst/>
          </a:prstGeom>
          <a:noFill/>
        </p:spPr>
        <p:txBody>
          <a:bodyPr wrap="square" lIns="0" tIns="0" rIns="0" bIns="0" rtlCol="0" anchor="t" anchorCtr="0">
            <a:noAutofit/>
          </a:bodyPr>
          <a:lstStyle/>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below shows the average fund exposure that participants within each investment strategy have to each investment option. A participant’s fund exposure represents the amount allocated to the fund as a percentage of their total balance. A fund’s average is based on the participants that have a balance in the fund. The number of participants is also provided.</a:t>
            </a:r>
          </a:p>
        </p:txBody>
      </p:sp>
      <p:sp>
        <p:nvSpPr>
          <p:cNvPr id="16" name="Rectangle 15">
            <a:extLst>
              <a:ext uri="{FF2B5EF4-FFF2-40B4-BE49-F238E27FC236}">
                <a16:creationId xmlns:a16="http://schemas.microsoft.com/office/drawing/2014/main" id="{32FD4A26-F018-1B29-8124-D93616084C22}"/>
              </a:ext>
            </a:extLst>
          </p:cNvPr>
          <p:cNvSpPr/>
          <p:nvPr userDrawn="1"/>
        </p:nvSpPr>
        <p:spPr>
          <a:xfrm>
            <a:off x="23587247"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17" name="Rectangle 16">
            <a:extLst>
              <a:ext uri="{FF2B5EF4-FFF2-40B4-BE49-F238E27FC236}">
                <a16:creationId xmlns:a16="http://schemas.microsoft.com/office/drawing/2014/main" id="{6BBD424E-E43E-33D2-7363-4E026EAC1886}"/>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Tree>
    <p:extLst>
      <p:ext uri="{BB962C8B-B14F-4D97-AF65-F5344CB8AC3E}">
        <p14:creationId xmlns:p14="http://schemas.microsoft.com/office/powerpoint/2010/main" val="17884106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ll_GlidePath">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5F524645-6AE7-A52B-A9EC-7DA14E0A601A}"/>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2" name="Rectangle 1">
            <a:extLst>
              <a:ext uri="{FF2B5EF4-FFF2-40B4-BE49-F238E27FC236}">
                <a16:creationId xmlns:a16="http://schemas.microsoft.com/office/drawing/2014/main" id="{4ADEF708-72A4-A412-B6A6-D9158316BEC7}"/>
              </a:ext>
            </a:extLst>
          </p:cNvPr>
          <p:cNvSpPr/>
          <p:nvPr userDrawn="1"/>
        </p:nvSpPr>
        <p:spPr>
          <a:xfrm>
            <a:off x="19622770" y="2560318"/>
            <a:ext cx="4754880"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71600" y="914400"/>
            <a:ext cx="676461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Equity exposure</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Each shape on the graph represents participants of a certain age that are at a certain level of total equity exposure from all of their funds. The size of the shape indicates the number of participants.</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black line displays the equity exposure, by age, for a representative target date glide path. The glide path was derived in conjunction with Morningstar Investment Management LLC and is for illustrative purposes only. </a:t>
            </a:r>
          </a:p>
        </p:txBody>
      </p:sp>
    </p:spTree>
    <p:extLst>
      <p:ext uri="{BB962C8B-B14F-4D97-AF65-F5344CB8AC3E}">
        <p14:creationId xmlns:p14="http://schemas.microsoft.com/office/powerpoint/2010/main" val="17693312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igh_Eqty">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5F524645-6AE7-A52B-A9EC-7DA14E0A601A}"/>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399"/>
            <a:ext cx="15954132" cy="2177935"/>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Do-it-yourself (DIY) participants with high equity exposure</a:t>
            </a:r>
          </a:p>
        </p:txBody>
      </p:sp>
      <p:sp>
        <p:nvSpPr>
          <p:cNvPr id="11" name="Subtitle 1">
            <a:extLst>
              <a:ext uri="{FF2B5EF4-FFF2-40B4-BE49-F238E27FC236}">
                <a16:creationId xmlns:a16="http://schemas.microsoft.com/office/drawing/2014/main" id="{9B2A4E53-782A-CFF3-3277-B1A948A1C087}"/>
              </a:ext>
            </a:extLst>
          </p:cNvPr>
          <p:cNvSpPr txBox="1">
            <a:spLocks/>
          </p:cNvSpPr>
          <p:nvPr userDrawn="1"/>
        </p:nvSpPr>
        <p:spPr>
          <a:xfrm>
            <a:off x="1389231" y="3034604"/>
            <a:ext cx="14703392" cy="840574"/>
          </a:xfrm>
          <a:prstGeom prst="rect">
            <a:avLst/>
          </a:prstGeom>
        </p:spPr>
        <p:txBody>
          <a:bodyPr lIns="0"/>
          <a:lstStyle>
            <a:lvl1pPr marL="457200" indent="-457200" algn="l" defTabSz="1828343" rtl="0" eaLnBrk="1" latinLnBrk="0" hangingPunct="1">
              <a:lnSpc>
                <a:spcPct val="120000"/>
              </a:lnSpc>
              <a:spcBef>
                <a:spcPts val="500"/>
              </a:spcBef>
              <a:buFont typeface="Arial" panose="020B0604020202020204" pitchFamily="34" charset="0"/>
              <a:buChar char="•"/>
              <a:defRPr sz="2800" kern="1200">
                <a:solidFill>
                  <a:srgbClr val="000000"/>
                </a:solidFill>
                <a:latin typeface="+mn-lt"/>
                <a:ea typeface="+mn-ea"/>
                <a:cs typeface="+mn-cs"/>
              </a:defRPr>
            </a:lvl1pPr>
            <a:lvl2pPr marL="457200" indent="-457200" algn="l" defTabSz="1828343" rtl="0" eaLnBrk="1" latinLnBrk="0" hangingPunct="1">
              <a:lnSpc>
                <a:spcPct val="120000"/>
              </a:lnSpc>
              <a:spcBef>
                <a:spcPts val="500"/>
              </a:spcBef>
              <a:buFont typeface="System Font Regular"/>
              <a:buChar char="–"/>
              <a:defRPr sz="2800" kern="1200">
                <a:solidFill>
                  <a:srgbClr val="000000"/>
                </a:solidFill>
                <a:latin typeface="+mn-lt"/>
                <a:ea typeface="+mn-ea"/>
                <a:cs typeface="+mn-cs"/>
              </a:defRPr>
            </a:lvl2pPr>
            <a:lvl3pPr marL="457200" indent="-457200" algn="l" defTabSz="1828343" rtl="0" eaLnBrk="1" latinLnBrk="0" hangingPunct="1">
              <a:lnSpc>
                <a:spcPct val="120000"/>
              </a:lnSpc>
              <a:spcBef>
                <a:spcPts val="500"/>
              </a:spcBef>
              <a:buFont typeface="Arial" panose="020B0604020202020204" pitchFamily="34" charset="0"/>
              <a:buChar char="•"/>
              <a:defRPr sz="2800" kern="1200">
                <a:solidFill>
                  <a:srgbClr val="000000"/>
                </a:solidFill>
                <a:latin typeface="+mn-lt"/>
                <a:ea typeface="+mn-ea"/>
                <a:cs typeface="+mn-cs"/>
              </a:defRPr>
            </a:lvl3pPr>
            <a:lvl4pPr marL="457200" indent="-457200" algn="l" defTabSz="1828343" rtl="0" eaLnBrk="1" latinLnBrk="0" hangingPunct="1">
              <a:lnSpc>
                <a:spcPct val="120000"/>
              </a:lnSpc>
              <a:spcBef>
                <a:spcPts val="500"/>
              </a:spcBef>
              <a:buFont typeface="System Font Regular"/>
              <a:buChar char="–"/>
              <a:defRPr sz="2800" kern="1200">
                <a:solidFill>
                  <a:srgbClr val="000000"/>
                </a:solidFill>
                <a:latin typeface="+mn-lt"/>
                <a:ea typeface="+mn-ea"/>
                <a:cs typeface="+mn-cs"/>
              </a:defRPr>
            </a:lvl4pPr>
            <a:lvl5pPr marL="1143000" indent="-228600" algn="l" defTabSz="1828343" rtl="0" eaLnBrk="1" latinLnBrk="0" hangingPunct="1">
              <a:lnSpc>
                <a:spcPct val="120000"/>
              </a:lnSpc>
              <a:spcBef>
                <a:spcPts val="500"/>
              </a:spcBef>
              <a:buFont typeface="Arial" panose="020B0604020202020204" pitchFamily="34" charset="0"/>
              <a:buChar char="•"/>
              <a:defRPr sz="2800"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marL="0" marR="0" lvl="0" indent="0" algn="l" defTabSz="1828343" rtl="0" eaLnBrk="1" fontAlgn="auto" latinLnBrk="0" hangingPunct="1">
              <a:lnSpc>
                <a:spcPct val="120000"/>
              </a:lnSpc>
              <a:spcBef>
                <a:spcPts val="5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4185"/>
                </a:solidFill>
                <a:effectLst/>
                <a:uLnTx/>
                <a:uFillTx/>
                <a:latin typeface="Open Sans"/>
                <a:ea typeface="+mn-ea"/>
                <a:cs typeface="+mn-cs"/>
              </a:rPr>
              <a:t>Pre-retirees and retirees that are age 50 or over</a:t>
            </a:r>
          </a:p>
        </p:txBody>
      </p:sp>
      <p:grpSp>
        <p:nvGrpSpPr>
          <p:cNvPr id="12" name="Group 11">
            <a:extLst>
              <a:ext uri="{FF2B5EF4-FFF2-40B4-BE49-F238E27FC236}">
                <a16:creationId xmlns:a16="http://schemas.microsoft.com/office/drawing/2014/main" id="{D11DFA6A-4503-F470-7571-77F6182B3F76}"/>
              </a:ext>
            </a:extLst>
          </p:cNvPr>
          <p:cNvGrpSpPr/>
          <p:nvPr userDrawn="1"/>
        </p:nvGrpSpPr>
        <p:grpSpPr>
          <a:xfrm>
            <a:off x="0" y="4038600"/>
            <a:ext cx="24377650" cy="8051800"/>
            <a:chOff x="0" y="3596430"/>
            <a:chExt cx="24377650" cy="7326759"/>
          </a:xfrm>
        </p:grpSpPr>
        <p:sp>
          <p:nvSpPr>
            <p:cNvPr id="13" name="Rectangle 12">
              <a:extLst>
                <a:ext uri="{FF2B5EF4-FFF2-40B4-BE49-F238E27FC236}">
                  <a16:creationId xmlns:a16="http://schemas.microsoft.com/office/drawing/2014/main" id="{DA2E5698-4904-92F9-6514-43D0B19C582A}"/>
                </a:ext>
              </a:extLst>
            </p:cNvPr>
            <p:cNvSpPr/>
            <p:nvPr/>
          </p:nvSpPr>
          <p:spPr>
            <a:xfrm>
              <a:off x="12563125" y="3596739"/>
              <a:ext cx="11814525" cy="7326041"/>
            </a:xfrm>
            <a:prstGeom prst="rect">
              <a:avLst/>
            </a:prstGeom>
            <a:solidFill>
              <a:srgbClr val="F3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607" eaLnBrk="0" fontAlgn="base" hangingPunct="0">
                <a:spcBef>
                  <a:spcPct val="0"/>
                </a:spcBef>
                <a:spcAft>
                  <a:spcPct val="0"/>
                </a:spcAft>
              </a:pPr>
              <a:endParaRPr lang="en-US" sz="4400" dirty="0">
                <a:solidFill>
                  <a:srgbClr val="FFFFFF"/>
                </a:solidFill>
                <a:latin typeface="Lato Light"/>
              </a:endParaRPr>
            </a:p>
          </p:txBody>
        </p:sp>
        <p:sp>
          <p:nvSpPr>
            <p:cNvPr id="14" name="Rectangle 13">
              <a:extLst>
                <a:ext uri="{FF2B5EF4-FFF2-40B4-BE49-F238E27FC236}">
                  <a16:creationId xmlns:a16="http://schemas.microsoft.com/office/drawing/2014/main" id="{DE5B5FC4-2C88-BD1A-A2EF-4E8F4D8DF6B7}"/>
                </a:ext>
              </a:extLst>
            </p:cNvPr>
            <p:cNvSpPr/>
            <p:nvPr/>
          </p:nvSpPr>
          <p:spPr>
            <a:xfrm>
              <a:off x="0" y="3596430"/>
              <a:ext cx="12476041" cy="7326759"/>
            </a:xfrm>
            <a:prstGeom prst="rect">
              <a:avLst/>
            </a:prstGeom>
            <a:solidFill>
              <a:srgbClr val="F8F6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607" eaLnBrk="0" fontAlgn="base" hangingPunct="0">
                <a:spcBef>
                  <a:spcPct val="0"/>
                </a:spcBef>
                <a:spcAft>
                  <a:spcPct val="0"/>
                </a:spcAft>
              </a:pPr>
              <a:endParaRPr lang="en-US" sz="4400" dirty="0">
                <a:solidFill>
                  <a:srgbClr val="FFFFFF"/>
                </a:solidFill>
                <a:latin typeface="Lato Light"/>
              </a:endParaRPr>
            </a:p>
          </p:txBody>
        </p:sp>
      </p:grpSp>
    </p:spTree>
    <p:extLst>
      <p:ext uri="{BB962C8B-B14F-4D97-AF65-F5344CB8AC3E}">
        <p14:creationId xmlns:p14="http://schemas.microsoft.com/office/powerpoint/2010/main" val="36507549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Low_Eqty">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5F524645-6AE7-A52B-A9EC-7DA14E0A601A}"/>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399"/>
            <a:ext cx="15954132" cy="2177935"/>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Do-it-yourself (DIY) participants with low equity exposure</a:t>
            </a:r>
          </a:p>
        </p:txBody>
      </p:sp>
      <p:grpSp>
        <p:nvGrpSpPr>
          <p:cNvPr id="2" name="Group 1">
            <a:extLst>
              <a:ext uri="{FF2B5EF4-FFF2-40B4-BE49-F238E27FC236}">
                <a16:creationId xmlns:a16="http://schemas.microsoft.com/office/drawing/2014/main" id="{F881E9DB-1A0B-CB10-9873-2BDB7CA5175D}"/>
              </a:ext>
            </a:extLst>
          </p:cNvPr>
          <p:cNvGrpSpPr/>
          <p:nvPr userDrawn="1"/>
        </p:nvGrpSpPr>
        <p:grpSpPr>
          <a:xfrm>
            <a:off x="0" y="4038600"/>
            <a:ext cx="24377650" cy="8051800"/>
            <a:chOff x="0" y="3596430"/>
            <a:chExt cx="24377650" cy="7326759"/>
          </a:xfrm>
        </p:grpSpPr>
        <p:sp>
          <p:nvSpPr>
            <p:cNvPr id="5" name="Rectangle 4">
              <a:extLst>
                <a:ext uri="{FF2B5EF4-FFF2-40B4-BE49-F238E27FC236}">
                  <a16:creationId xmlns:a16="http://schemas.microsoft.com/office/drawing/2014/main" id="{555E0AAE-1670-C2FE-3D28-7B131D68141D}"/>
                </a:ext>
              </a:extLst>
            </p:cNvPr>
            <p:cNvSpPr/>
            <p:nvPr/>
          </p:nvSpPr>
          <p:spPr>
            <a:xfrm>
              <a:off x="12563125" y="3596739"/>
              <a:ext cx="11814525" cy="7326041"/>
            </a:xfrm>
            <a:prstGeom prst="rect">
              <a:avLst/>
            </a:prstGeom>
            <a:solidFill>
              <a:srgbClr val="F3F6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607" eaLnBrk="0" fontAlgn="base" hangingPunct="0">
                <a:spcBef>
                  <a:spcPct val="0"/>
                </a:spcBef>
                <a:spcAft>
                  <a:spcPct val="0"/>
                </a:spcAft>
              </a:pPr>
              <a:endParaRPr lang="en-US" sz="4400" dirty="0">
                <a:solidFill>
                  <a:srgbClr val="FFFFFF"/>
                </a:solidFill>
                <a:latin typeface="Lato Light"/>
              </a:endParaRPr>
            </a:p>
          </p:txBody>
        </p:sp>
        <p:sp>
          <p:nvSpPr>
            <p:cNvPr id="7" name="Rectangle 6">
              <a:extLst>
                <a:ext uri="{FF2B5EF4-FFF2-40B4-BE49-F238E27FC236}">
                  <a16:creationId xmlns:a16="http://schemas.microsoft.com/office/drawing/2014/main" id="{D2613234-5C92-7165-A768-06D54AF62B9E}"/>
                </a:ext>
              </a:extLst>
            </p:cNvPr>
            <p:cNvSpPr/>
            <p:nvPr/>
          </p:nvSpPr>
          <p:spPr>
            <a:xfrm>
              <a:off x="0" y="3596430"/>
              <a:ext cx="12476041" cy="7326759"/>
            </a:xfrm>
            <a:prstGeom prst="rect">
              <a:avLst/>
            </a:prstGeom>
            <a:solidFill>
              <a:srgbClr val="F8F6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607" eaLnBrk="0" fontAlgn="base" hangingPunct="0">
                <a:spcBef>
                  <a:spcPct val="0"/>
                </a:spcBef>
                <a:spcAft>
                  <a:spcPct val="0"/>
                </a:spcAft>
              </a:pPr>
              <a:endParaRPr lang="en-US" sz="4400" dirty="0">
                <a:solidFill>
                  <a:srgbClr val="FFFFFF"/>
                </a:solidFill>
                <a:latin typeface="Lato Light"/>
              </a:endParaRPr>
            </a:p>
          </p:txBody>
        </p:sp>
      </p:grpSp>
    </p:spTree>
    <p:extLst>
      <p:ext uri="{BB962C8B-B14F-4D97-AF65-F5344CB8AC3E}">
        <p14:creationId xmlns:p14="http://schemas.microsoft.com/office/powerpoint/2010/main" val="31715557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Y_GlidePath">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5F524645-6AE7-A52B-A9EC-7DA14E0A601A}"/>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2" name="Rectangle 1">
            <a:extLst>
              <a:ext uri="{FF2B5EF4-FFF2-40B4-BE49-F238E27FC236}">
                <a16:creationId xmlns:a16="http://schemas.microsoft.com/office/drawing/2014/main" id="{4ADEF708-72A4-A412-B6A6-D9158316BEC7}"/>
              </a:ext>
            </a:extLst>
          </p:cNvPr>
          <p:cNvSpPr/>
          <p:nvPr userDrawn="1"/>
        </p:nvSpPr>
        <p:spPr>
          <a:xfrm>
            <a:off x="19622770" y="2560318"/>
            <a:ext cx="4754880" cy="100126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6394997"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Do-it-yourself strategy equity exposure</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Each shape on the graph represents participants of a certain age that are at a certain level of total equity exposure from all of their funds. The size of the shape indicates the number of participants.</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black line displays the equity exposure, by age, for a representative target date glide path. The glide path was derived in conjunction with Morningstar Investment Management LLC and is for illustrative purposes only. </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red outlined boxes are areas of market exposure extremes.</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457200" rtl="0" eaLnBrk="1" fontAlgn="auto" latinLnBrk="0" hangingPunct="1">
              <a:lnSpc>
                <a:spcPct val="110000"/>
              </a:lnSpc>
              <a:spcBef>
                <a:spcPts val="0"/>
              </a:spcBef>
              <a:spcAft>
                <a:spcPts val="12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pen Sans"/>
                <a:ea typeface="ＭＳ Ｐゴシック" pitchFamily="34" charset="-128"/>
                <a:cs typeface="Arial" charset="0"/>
              </a:rPr>
              <a:t>¹Participants with equity risk are age 50 or older with 75% or more of their balance allocated to equities</a:t>
            </a:r>
          </a:p>
          <a:p>
            <a:pPr marL="0" marR="0" lvl="0" indent="0" algn="l" defTabSz="457200" rtl="0" eaLnBrk="1" fontAlgn="auto" latinLnBrk="0" hangingPunct="1">
              <a:lnSpc>
                <a:spcPct val="11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Open Sans"/>
                <a:ea typeface="ＭＳ Ｐゴシック" pitchFamily="34" charset="-128"/>
                <a:cs typeface="Arial" charset="0"/>
              </a:rPr>
              <a:t>²Participants with inflation risk have 10% or less of their balance allocated to equities, regardless of their age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Open Sans"/>
              <a:ea typeface="ＭＳ Ｐゴシック" pitchFamily="34" charset="-128"/>
              <a:cs typeface="Arial"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664975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OR">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CFE56AC0-5354-D691-4554-258D6010D42A}"/>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5928036"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Rate of return</a:t>
            </a:r>
          </a:p>
        </p:txBody>
      </p:sp>
      <p:sp>
        <p:nvSpPr>
          <p:cNvPr id="7" name="TextBox 6">
            <a:extLst>
              <a:ext uri="{FF2B5EF4-FFF2-40B4-BE49-F238E27FC236}">
                <a16:creationId xmlns:a16="http://schemas.microsoft.com/office/drawing/2014/main" id="{D287AA78-6A64-D5F8-8FA3-5510C837FFBD}"/>
              </a:ext>
            </a:extLst>
          </p:cNvPr>
          <p:cNvSpPr txBox="1"/>
          <p:nvPr userDrawn="1"/>
        </p:nvSpPr>
        <p:spPr>
          <a:xfrm>
            <a:off x="19842480" y="2834640"/>
            <a:ext cx="3931920" cy="9464040"/>
          </a:xfrm>
          <a:prstGeom prst="rect">
            <a:avLst/>
          </a:prstGeom>
          <a:noFill/>
        </p:spPr>
        <p:txBody>
          <a:bodyPr wrap="square" lIns="0" tIns="0" rIns="0" bIns="0" rtlCol="0" anchor="t" anchorCtr="0">
            <a:noAutofit/>
          </a:bodyPr>
          <a:lstStyle/>
          <a:p>
            <a:pPr defTabSz="914400" fontAlgn="base">
              <a:lnSpc>
                <a:spcPct val="110000"/>
              </a:lnSpc>
              <a:spcAft>
                <a:spcPts val="1200"/>
              </a:spcAft>
              <a:buClr>
                <a:srgbClr val="002057"/>
              </a:buClr>
              <a:buSzPct val="79000"/>
              <a:defRPr/>
            </a:pPr>
            <a:r>
              <a:rPr lang="en-US" sz="2400" b="1" dirty="0">
                <a:solidFill>
                  <a:schemeClr val="tx2"/>
                </a:solidFill>
              </a:rPr>
              <a:t>Overview</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Rate of return is calculated monthly and those monthly returns are then rolled up into</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1, 3, and 5 year returns when available.</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Only participants with a result across all months in the period are included. </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To further illustrate how participants compare to one another and the benchmark, we break out participants into tiers by their rate of return ranking. Each tier represents 1/3 of the participant population.</a:t>
            </a:r>
          </a:p>
        </p:txBody>
      </p:sp>
      <p:cxnSp>
        <p:nvCxnSpPr>
          <p:cNvPr id="9" name="Straight Connector 8">
            <a:extLst>
              <a:ext uri="{FF2B5EF4-FFF2-40B4-BE49-F238E27FC236}">
                <a16:creationId xmlns:a16="http://schemas.microsoft.com/office/drawing/2014/main" id="{2B1804DE-9892-DDA3-3C51-1C20828DEE21}"/>
              </a:ext>
            </a:extLst>
          </p:cNvPr>
          <p:cNvCxnSpPr>
            <a:cxnSpLocks/>
          </p:cNvCxnSpPr>
          <p:nvPr userDrawn="1"/>
        </p:nvCxnSpPr>
        <p:spPr>
          <a:xfrm>
            <a:off x="19540728" y="2834640"/>
            <a:ext cx="0" cy="9464040"/>
          </a:xfrm>
          <a:prstGeom prst="line">
            <a:avLst/>
          </a:prstGeom>
          <a:ln w="12700">
            <a:solidFill>
              <a:srgbClr val="8CA0A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6276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lloc_Table">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009147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Asset allocation by fund</a:t>
            </a:r>
          </a:p>
        </p:txBody>
      </p:sp>
      <p:sp>
        <p:nvSpPr>
          <p:cNvPr id="11" name="TextBox 10">
            <a:extLst>
              <a:ext uri="{FF2B5EF4-FFF2-40B4-BE49-F238E27FC236}">
                <a16:creationId xmlns:a16="http://schemas.microsoft.com/office/drawing/2014/main" id="{33B1091A-53DC-1BDE-FBF6-FABFEA23C516}"/>
              </a:ext>
            </a:extLst>
          </p:cNvPr>
          <p:cNvSpPr txBox="1"/>
          <p:nvPr userDrawn="1"/>
        </p:nvSpPr>
        <p:spPr>
          <a:xfrm>
            <a:off x="1371346" y="1994110"/>
            <a:ext cx="22403054" cy="466165"/>
          </a:xfrm>
          <a:prstGeom prst="rect">
            <a:avLst/>
          </a:prstGeom>
          <a:noFill/>
        </p:spPr>
        <p:txBody>
          <a:bodyPr wrap="square" lIns="0" tIns="0" rIns="0" bIns="0" rtlCol="0" anchor="t" anchorCtr="0">
            <a:noAutofit/>
          </a:bodyPr>
          <a:lstStyle/>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balances reflected are based on all actively employed and separated from service plan participants. The participant balances do not include any outstanding loan amounts.</a:t>
            </a:r>
          </a:p>
        </p:txBody>
      </p:sp>
      <p:sp>
        <p:nvSpPr>
          <p:cNvPr id="19" name="Rectangle 18">
            <a:extLst>
              <a:ext uri="{FF2B5EF4-FFF2-40B4-BE49-F238E27FC236}">
                <a16:creationId xmlns:a16="http://schemas.microsoft.com/office/drawing/2014/main" id="{4C1E2D4A-CED8-5148-95F0-73001A409EEF}"/>
              </a:ext>
            </a:extLst>
          </p:cNvPr>
          <p:cNvSpPr/>
          <p:nvPr userDrawn="1"/>
        </p:nvSpPr>
        <p:spPr>
          <a:xfrm>
            <a:off x="2359152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20" name="Rectangle 19">
            <a:extLst>
              <a:ext uri="{FF2B5EF4-FFF2-40B4-BE49-F238E27FC236}">
                <a16:creationId xmlns:a16="http://schemas.microsoft.com/office/drawing/2014/main" id="{04EB166A-253E-B9EF-4785-9CDCCCB35081}"/>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Tree>
    <p:extLst>
      <p:ext uri="{BB962C8B-B14F-4D97-AF65-F5344CB8AC3E}">
        <p14:creationId xmlns:p14="http://schemas.microsoft.com/office/powerpoint/2010/main" val="358793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ssets_By_Strategy_Table">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4EC1159A-C5AE-33F3-ED6A-647CD4834FB6}"/>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6790878"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Assets by fund by investment strategy</a:t>
            </a:r>
          </a:p>
        </p:txBody>
      </p:sp>
      <p:sp>
        <p:nvSpPr>
          <p:cNvPr id="11" name="TextBox 10">
            <a:extLst>
              <a:ext uri="{FF2B5EF4-FFF2-40B4-BE49-F238E27FC236}">
                <a16:creationId xmlns:a16="http://schemas.microsoft.com/office/drawing/2014/main" id="{33B1091A-53DC-1BDE-FBF6-FABFEA23C516}"/>
              </a:ext>
            </a:extLst>
          </p:cNvPr>
          <p:cNvSpPr txBox="1"/>
          <p:nvPr userDrawn="1"/>
        </p:nvSpPr>
        <p:spPr>
          <a:xfrm>
            <a:off x="1371346" y="1994110"/>
            <a:ext cx="22403054" cy="466165"/>
          </a:xfrm>
          <a:prstGeom prst="rect">
            <a:avLst/>
          </a:prstGeom>
          <a:noFill/>
        </p:spPr>
        <p:txBody>
          <a:bodyPr wrap="square" lIns="0" tIns="0" rIns="0" bIns="0" rtlCol="0" anchor="t" anchorCtr="0">
            <a:noAutofit/>
          </a:bodyPr>
          <a:lstStyle/>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below shows the amount of assets that participants within each investment strategy have allocated to each investment option</a:t>
            </a:r>
          </a:p>
        </p:txBody>
      </p:sp>
      <p:sp>
        <p:nvSpPr>
          <p:cNvPr id="4" name="Rectangle 3">
            <a:extLst>
              <a:ext uri="{FF2B5EF4-FFF2-40B4-BE49-F238E27FC236}">
                <a16:creationId xmlns:a16="http://schemas.microsoft.com/office/drawing/2014/main" id="{DA8C157C-1C87-9F68-C899-B80988985064}"/>
              </a:ext>
            </a:extLst>
          </p:cNvPr>
          <p:cNvSpPr/>
          <p:nvPr userDrawn="1"/>
        </p:nvSpPr>
        <p:spPr>
          <a:xfrm>
            <a:off x="1" y="3429000"/>
            <a:ext cx="24377904" cy="8485632"/>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Tree>
    <p:extLst>
      <p:ext uri="{BB962C8B-B14F-4D97-AF65-F5344CB8AC3E}">
        <p14:creationId xmlns:p14="http://schemas.microsoft.com/office/powerpoint/2010/main" val="22243371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C_Trans">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A8260F91-BF73-6613-143B-ACCB72339D74}"/>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4430010"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Net transfer activity by asset class</a:t>
            </a:r>
          </a:p>
        </p:txBody>
      </p:sp>
      <p:sp>
        <p:nvSpPr>
          <p:cNvPr id="11" name="TextBox 10">
            <a:extLst>
              <a:ext uri="{FF2B5EF4-FFF2-40B4-BE49-F238E27FC236}">
                <a16:creationId xmlns:a16="http://schemas.microsoft.com/office/drawing/2014/main" id="{33B1091A-53DC-1BDE-FBF6-FABFEA23C516}"/>
              </a:ext>
            </a:extLst>
          </p:cNvPr>
          <p:cNvSpPr txBox="1"/>
          <p:nvPr userDrawn="1"/>
        </p:nvSpPr>
        <p:spPr>
          <a:xfrm>
            <a:off x="1371346" y="1994110"/>
            <a:ext cx="22403054" cy="466165"/>
          </a:xfrm>
          <a:prstGeom prst="rect">
            <a:avLst/>
          </a:prstGeom>
          <a:noFill/>
        </p:spPr>
        <p:txBody>
          <a:bodyPr wrap="square" lIns="0" tIns="0" rIns="0" bIns="0" rtlCol="0" anchor="t" anchorCtr="0">
            <a:noAutofit/>
          </a:bodyPr>
          <a:lstStyle/>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below shows the transfer activity in and out of each asset class for a rolling 12-month period.</a:t>
            </a:r>
          </a:p>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endPar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 name="Rectangle 18">
            <a:extLst>
              <a:ext uri="{FF2B5EF4-FFF2-40B4-BE49-F238E27FC236}">
                <a16:creationId xmlns:a16="http://schemas.microsoft.com/office/drawing/2014/main" id="{4C1E2D4A-CED8-5148-95F0-73001A409EEF}"/>
              </a:ext>
            </a:extLst>
          </p:cNvPr>
          <p:cNvSpPr/>
          <p:nvPr userDrawn="1"/>
        </p:nvSpPr>
        <p:spPr>
          <a:xfrm>
            <a:off x="2360041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20" name="Rectangle 19">
            <a:extLst>
              <a:ext uri="{FF2B5EF4-FFF2-40B4-BE49-F238E27FC236}">
                <a16:creationId xmlns:a16="http://schemas.microsoft.com/office/drawing/2014/main" id="{04EB166A-253E-B9EF-4785-9CDCCCB35081}"/>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Tree>
    <p:extLst>
      <p:ext uri="{BB962C8B-B14F-4D97-AF65-F5344CB8AC3E}">
        <p14:creationId xmlns:p14="http://schemas.microsoft.com/office/powerpoint/2010/main" val="2033765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terfund_Table">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12776308"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Net interfund transfer activity</a:t>
            </a:r>
          </a:p>
        </p:txBody>
      </p:sp>
      <p:sp>
        <p:nvSpPr>
          <p:cNvPr id="13" name="TextBox 12">
            <a:extLst>
              <a:ext uri="{FF2B5EF4-FFF2-40B4-BE49-F238E27FC236}">
                <a16:creationId xmlns:a16="http://schemas.microsoft.com/office/drawing/2014/main" id="{BCFF76B5-17DB-D849-2C79-BFB62D3B16DB}"/>
              </a:ext>
            </a:extLst>
          </p:cNvPr>
          <p:cNvSpPr txBox="1"/>
          <p:nvPr userDrawn="1"/>
        </p:nvSpPr>
        <p:spPr>
          <a:xfrm>
            <a:off x="1371346" y="1994110"/>
            <a:ext cx="21625560" cy="718969"/>
          </a:xfrm>
          <a:prstGeom prst="rect">
            <a:avLst/>
          </a:prstGeom>
          <a:noFill/>
        </p:spPr>
        <p:txBody>
          <a:bodyPr wrap="square" lIns="0" tIns="0" rIns="0" bIns="0" rtlCol="0" anchor="t" anchorCtr="0">
            <a:noAutofit/>
          </a:bodyPr>
          <a:lstStyle/>
          <a:p>
            <a:pPr marL="0" marR="0" lvl="0" indent="0" defTabSz="914400" rtl="0" eaLnBrk="1" fontAlgn="base" latinLnBrk="0" hangingPunct="1">
              <a:lnSpc>
                <a:spcPct val="110000"/>
              </a:lnSpc>
              <a:spcAft>
                <a:spcPct val="0"/>
              </a:spcAft>
              <a:buClr>
                <a:srgbClr val="002057"/>
              </a:buClr>
              <a:buSzPct val="79000"/>
              <a:buFont typeface="Arial" panose="020B0604020202020204" pitchFamily="34" charset="0"/>
              <a:buNone/>
              <a:tabLst/>
              <a:defRPr/>
            </a:pPr>
            <a:r>
              <a:rPr kumimoji="0" lang="en-US" sz="2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The below shows the transfer activity for a rolling 12-month period. The balances reflected are based on all actively employed and separated from service plan participants. The participant balances do not include any outstanding loan amounts.</a:t>
            </a:r>
          </a:p>
        </p:txBody>
      </p:sp>
      <p:sp>
        <p:nvSpPr>
          <p:cNvPr id="16" name="Rectangle 15">
            <a:extLst>
              <a:ext uri="{FF2B5EF4-FFF2-40B4-BE49-F238E27FC236}">
                <a16:creationId xmlns:a16="http://schemas.microsoft.com/office/drawing/2014/main" id="{32FD4A26-F018-1B29-8124-D93616084C22}"/>
              </a:ext>
            </a:extLst>
          </p:cNvPr>
          <p:cNvSpPr/>
          <p:nvPr userDrawn="1"/>
        </p:nvSpPr>
        <p:spPr>
          <a:xfrm>
            <a:off x="23587247"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17" name="Rectangle 16">
            <a:extLst>
              <a:ext uri="{FF2B5EF4-FFF2-40B4-BE49-F238E27FC236}">
                <a16:creationId xmlns:a16="http://schemas.microsoft.com/office/drawing/2014/main" id="{6BBD424E-E43E-33D2-7363-4E026EAC1886}"/>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Tree>
    <p:extLst>
      <p:ext uri="{BB962C8B-B14F-4D97-AF65-F5344CB8AC3E}">
        <p14:creationId xmlns:p14="http://schemas.microsoft.com/office/powerpoint/2010/main" val="7913895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rvices">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32EF195B-B238-5E00-6837-EAEAA416F6FF}"/>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5546831"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Plan services</a:t>
            </a:r>
          </a:p>
        </p:txBody>
      </p:sp>
      <p:sp>
        <p:nvSpPr>
          <p:cNvPr id="5" name="Rectangle 4">
            <a:extLst>
              <a:ext uri="{FF2B5EF4-FFF2-40B4-BE49-F238E27FC236}">
                <a16:creationId xmlns:a16="http://schemas.microsoft.com/office/drawing/2014/main" id="{C1429AC7-9DC0-B162-C704-1F6E19982576}"/>
              </a:ext>
            </a:extLst>
          </p:cNvPr>
          <p:cNvSpPr/>
          <p:nvPr userDrawn="1"/>
        </p:nvSpPr>
        <p:spPr>
          <a:xfrm>
            <a:off x="2360041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7" name="Rectangle 6">
            <a:extLst>
              <a:ext uri="{FF2B5EF4-FFF2-40B4-BE49-F238E27FC236}">
                <a16:creationId xmlns:a16="http://schemas.microsoft.com/office/drawing/2014/main" id="{7161971B-A0BF-B030-7BAE-10FB36D89C8A}"/>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2" name="Rectangle 1">
            <a:extLst>
              <a:ext uri="{FF2B5EF4-FFF2-40B4-BE49-F238E27FC236}">
                <a16:creationId xmlns:a16="http://schemas.microsoft.com/office/drawing/2014/main" id="{E464D049-E9D8-C159-AC4B-C14123710E94}"/>
              </a:ext>
            </a:extLst>
          </p:cNvPr>
          <p:cNvSpPr/>
          <p:nvPr userDrawn="1"/>
        </p:nvSpPr>
        <p:spPr>
          <a:xfrm>
            <a:off x="2286001" y="3476623"/>
            <a:ext cx="19805903" cy="8183880"/>
          </a:xfrm>
          <a:prstGeom prst="rect">
            <a:avLst/>
          </a:prstGeom>
          <a:solidFill>
            <a:srgbClr val="F3F5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13">
            <a:extLst>
              <a:ext uri="{FF2B5EF4-FFF2-40B4-BE49-F238E27FC236}">
                <a16:creationId xmlns:a16="http://schemas.microsoft.com/office/drawing/2014/main" id="{55FF35B7-24B7-802A-8C9B-DBA965BBAB63}"/>
              </a:ext>
            </a:extLst>
          </p:cNvPr>
          <p:cNvSpPr/>
          <p:nvPr userDrawn="1"/>
        </p:nvSpPr>
        <p:spPr>
          <a:xfrm>
            <a:off x="6927575" y="3476623"/>
            <a:ext cx="4418304" cy="8183880"/>
          </a:xfrm>
          <a:custGeom>
            <a:avLst/>
            <a:gdLst>
              <a:gd name="connsiteX0" fmla="*/ 0 w 1279098"/>
              <a:gd name="connsiteY0" fmla="*/ 0 h 2390190"/>
              <a:gd name="connsiteX1" fmla="*/ 543493 w 1279098"/>
              <a:gd name="connsiteY1" fmla="*/ 0 h 2390190"/>
              <a:gd name="connsiteX2" fmla="*/ 1279098 w 1279098"/>
              <a:gd name="connsiteY2" fmla="*/ 1195095 h 2390190"/>
              <a:gd name="connsiteX3" fmla="*/ 543493 w 1279098"/>
              <a:gd name="connsiteY3" fmla="*/ 2390190 h 2390190"/>
              <a:gd name="connsiteX4" fmla="*/ 0 w 1279098"/>
              <a:gd name="connsiteY4" fmla="*/ 2390190 h 2390190"/>
              <a:gd name="connsiteX5" fmla="*/ 735605 w 1279098"/>
              <a:gd name="connsiteY5" fmla="*/ 1195095 h 2390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9098" h="2390190">
                <a:moveTo>
                  <a:pt x="0" y="0"/>
                </a:moveTo>
                <a:lnTo>
                  <a:pt x="543493" y="0"/>
                </a:lnTo>
                <a:lnTo>
                  <a:pt x="1279098" y="1195095"/>
                </a:lnTo>
                <a:lnTo>
                  <a:pt x="543493" y="2390190"/>
                </a:lnTo>
                <a:lnTo>
                  <a:pt x="0" y="2390190"/>
                </a:lnTo>
                <a:lnTo>
                  <a:pt x="735605" y="1195095"/>
                </a:lnTo>
                <a:close/>
              </a:path>
            </a:pathLst>
          </a:custGeom>
          <a:solidFill>
            <a:schemeClr val="tx1"/>
          </a:solid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11" name="Pentagon 78">
            <a:extLst>
              <a:ext uri="{FF2B5EF4-FFF2-40B4-BE49-F238E27FC236}">
                <a16:creationId xmlns:a16="http://schemas.microsoft.com/office/drawing/2014/main" id="{E1137E62-D83B-3110-28EB-6576B30D46DA}"/>
              </a:ext>
            </a:extLst>
          </p:cNvPr>
          <p:cNvSpPr/>
          <p:nvPr userDrawn="1"/>
        </p:nvSpPr>
        <p:spPr>
          <a:xfrm>
            <a:off x="2286001" y="3476623"/>
            <a:ext cx="8496300" cy="8183880"/>
          </a:xfrm>
          <a:prstGeom prst="homePlate">
            <a:avLst>
              <a:gd name="adj" fmla="val 30776"/>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TextBox 11">
            <a:extLst>
              <a:ext uri="{FF2B5EF4-FFF2-40B4-BE49-F238E27FC236}">
                <a16:creationId xmlns:a16="http://schemas.microsoft.com/office/drawing/2014/main" id="{CA9AF93D-B310-8575-E6E5-F16FA5E1D684}"/>
              </a:ext>
            </a:extLst>
          </p:cNvPr>
          <p:cNvSpPr txBox="1"/>
          <p:nvPr userDrawn="1"/>
        </p:nvSpPr>
        <p:spPr>
          <a:xfrm>
            <a:off x="2849579" y="3476623"/>
            <a:ext cx="6224716" cy="8183880"/>
          </a:xfrm>
          <a:prstGeom prst="rect">
            <a:avLst/>
          </a:prstGeom>
          <a:noFill/>
        </p:spPr>
        <p:txBody>
          <a:bodyPr wrap="square" rtlCol="0" anchor="ctr">
            <a:noAutofit/>
          </a:bodyPr>
          <a:lstStyle/>
          <a:p>
            <a:pPr marL="0" lvl="1" indent="0">
              <a:spcBef>
                <a:spcPts val="600"/>
              </a:spcBef>
            </a:pPr>
            <a:r>
              <a:rPr lang="en-US" sz="2600" dirty="0">
                <a:solidFill>
                  <a:schemeClr val="bg1"/>
                </a:solidFill>
                <a:effectLst/>
                <a:latin typeface="+mn-lt"/>
                <a:ea typeface="Calibri" panose="020F0502020204030204" pitchFamily="34" charset="0"/>
              </a:rPr>
              <a:t>The table to the right is a list of available services for your plan and indicates which services have been activated.</a:t>
            </a:r>
          </a:p>
          <a:p>
            <a:pPr marL="0" lvl="1">
              <a:spcBef>
                <a:spcPts val="600"/>
              </a:spcBef>
            </a:pPr>
            <a:endParaRPr lang="en-US" sz="2600" dirty="0">
              <a:solidFill>
                <a:schemeClr val="bg1"/>
              </a:solidFill>
              <a:latin typeface="+mn-lt"/>
              <a:ea typeface="Calibri" panose="020F0502020204030204" pitchFamily="34" charset="0"/>
            </a:endParaRPr>
          </a:p>
          <a:p>
            <a:pPr marL="0" lvl="1" indent="0">
              <a:spcBef>
                <a:spcPts val="600"/>
              </a:spcBef>
            </a:pPr>
            <a:r>
              <a:rPr lang="en-US" sz="2600" dirty="0">
                <a:solidFill>
                  <a:schemeClr val="bg1"/>
                </a:solidFill>
                <a:effectLst/>
                <a:latin typeface="+mn-lt"/>
                <a:ea typeface="Calibri" panose="020F0502020204030204" pitchFamily="34" charset="0"/>
              </a:rPr>
              <a:t>Additional services may be available for your plan which are not listed. For a complete list of available services, please contact a service team representative. </a:t>
            </a:r>
            <a:endParaRPr lang="en-US" sz="2600" b="1" dirty="0">
              <a:solidFill>
                <a:schemeClr val="bg1"/>
              </a:solidFill>
              <a:latin typeface="+mn-lt"/>
            </a:endParaRPr>
          </a:p>
        </p:txBody>
      </p:sp>
    </p:spTree>
    <p:extLst>
      <p:ext uri="{BB962C8B-B14F-4D97-AF65-F5344CB8AC3E}">
        <p14:creationId xmlns:p14="http://schemas.microsoft.com/office/powerpoint/2010/main" val="23561447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nsights">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5350796"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Plan insights</a:t>
            </a:r>
          </a:p>
        </p:txBody>
      </p:sp>
      <p:sp>
        <p:nvSpPr>
          <p:cNvPr id="7" name="Rectangle 6">
            <a:extLst>
              <a:ext uri="{FF2B5EF4-FFF2-40B4-BE49-F238E27FC236}">
                <a16:creationId xmlns:a16="http://schemas.microsoft.com/office/drawing/2014/main" id="{305A1091-D16A-D0E1-894F-9FBEB9EFBFC6}"/>
              </a:ext>
            </a:extLst>
          </p:cNvPr>
          <p:cNvSpPr/>
          <p:nvPr userDrawn="1"/>
        </p:nvSpPr>
        <p:spPr>
          <a:xfrm>
            <a:off x="2360041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10" name="Rectangle 9">
            <a:extLst>
              <a:ext uri="{FF2B5EF4-FFF2-40B4-BE49-F238E27FC236}">
                <a16:creationId xmlns:a16="http://schemas.microsoft.com/office/drawing/2014/main" id="{7B58E10E-FCB9-94CD-4C13-792997F93A68}"/>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Tree>
    <p:extLst>
      <p:ext uri="{BB962C8B-B14F-4D97-AF65-F5344CB8AC3E}">
        <p14:creationId xmlns:p14="http://schemas.microsoft.com/office/powerpoint/2010/main" val="10421078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_Insights">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2" name="Date Placeholder">
            <a:extLst>
              <a:ext uri="{FF2B5EF4-FFF2-40B4-BE49-F238E27FC236}">
                <a16:creationId xmlns:a16="http://schemas.microsoft.com/office/drawing/2014/main" id="{0559BEE4-AD05-D98C-FCC7-76FA2D3E6053}"/>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826267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Plan insights by age</a:t>
            </a:r>
          </a:p>
        </p:txBody>
      </p:sp>
      <p:sp>
        <p:nvSpPr>
          <p:cNvPr id="7" name="Rectangle 6">
            <a:extLst>
              <a:ext uri="{FF2B5EF4-FFF2-40B4-BE49-F238E27FC236}">
                <a16:creationId xmlns:a16="http://schemas.microsoft.com/office/drawing/2014/main" id="{7B85CF86-F25F-FBA2-197F-E2E3613C4F22}"/>
              </a:ext>
            </a:extLst>
          </p:cNvPr>
          <p:cNvSpPr/>
          <p:nvPr userDrawn="1"/>
        </p:nvSpPr>
        <p:spPr>
          <a:xfrm>
            <a:off x="2360041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9" name="Rectangle 8">
            <a:extLst>
              <a:ext uri="{FF2B5EF4-FFF2-40B4-BE49-F238E27FC236}">
                <a16:creationId xmlns:a16="http://schemas.microsoft.com/office/drawing/2014/main" id="{5AF64889-6550-C3FF-7736-92266FA49005}"/>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Tree>
    <p:extLst>
      <p:ext uri="{BB962C8B-B14F-4D97-AF65-F5344CB8AC3E}">
        <p14:creationId xmlns:p14="http://schemas.microsoft.com/office/powerpoint/2010/main" val="31013811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nure_Insights">
    <p:spTree>
      <p:nvGrpSpPr>
        <p:cNvPr id="1" name=""/>
        <p:cNvGrpSpPr/>
        <p:nvPr/>
      </p:nvGrpSpPr>
      <p:grpSpPr>
        <a:xfrm>
          <a:off x="0" y="0"/>
          <a:ext cx="0" cy="0"/>
          <a:chOff x="0" y="0"/>
          <a:chExt cx="0" cy="0"/>
        </a:xfrm>
      </p:grpSpPr>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
        <p:nvSpPr>
          <p:cNvPr id="8" name="Plan # and name placeholder">
            <a:extLst>
              <a:ext uri="{FF2B5EF4-FFF2-40B4-BE49-F238E27FC236}">
                <a16:creationId xmlns:a16="http://schemas.microsoft.com/office/drawing/2014/main" id="{EC8EF0F6-9B05-466C-7DB8-DE261C48F58D}"/>
              </a:ext>
            </a:extLst>
          </p:cNvPr>
          <p:cNvSpPr>
            <a:spLocks noGrp="1"/>
          </p:cNvSpPr>
          <p:nvPr>
            <p:ph type="body" sz="quarter" idx="12" hasCustomPrompt="1"/>
          </p:nvPr>
        </p:nvSpPr>
        <p:spPr>
          <a:xfrm>
            <a:off x="13862304" y="13002768"/>
            <a:ext cx="9144000" cy="274320"/>
          </a:xfrm>
        </p:spPr>
        <p:txBody>
          <a:bodyPr>
            <a:noAutofit/>
          </a:bodyPr>
          <a:lstStyle>
            <a:lvl1pPr marL="0" indent="0" algn="r">
              <a:buNone/>
              <a:defRPr sz="1600"/>
            </a:lvl1pPr>
          </a:lstStyle>
          <a:p>
            <a:pPr lvl="0"/>
            <a:r>
              <a:rPr lang="en-US" dirty="0"/>
              <a:t>Insert plan # and name</a:t>
            </a:r>
          </a:p>
        </p:txBody>
      </p:sp>
      <p:sp>
        <p:nvSpPr>
          <p:cNvPr id="4" name="Date Placeholder">
            <a:extLst>
              <a:ext uri="{FF2B5EF4-FFF2-40B4-BE49-F238E27FC236}">
                <a16:creationId xmlns:a16="http://schemas.microsoft.com/office/drawing/2014/main" id="{7C0A416D-D1AF-76B9-6188-3E82D64CFA2D}"/>
              </a:ext>
            </a:extLst>
          </p:cNvPr>
          <p:cNvSpPr>
            <a:spLocks noGrp="1"/>
          </p:cNvSpPr>
          <p:nvPr>
            <p:ph type="body" sz="quarter" idx="13" hasCustomPrompt="1"/>
          </p:nvPr>
        </p:nvSpPr>
        <p:spPr>
          <a:xfrm>
            <a:off x="19882866" y="1031875"/>
            <a:ext cx="3123438" cy="758825"/>
          </a:xfrm>
        </p:spPr>
        <p:txBody>
          <a:bodyPr anchor="b">
            <a:noAutofit/>
          </a:bodyPr>
          <a:lstStyle>
            <a:lvl1pPr marL="0" indent="0" algn="r">
              <a:buNone/>
              <a:defRPr sz="2400" b="0">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latin typeface="+mn-lt"/>
              </a:rPr>
              <a:t>As of M/D/YYYY</a:t>
            </a:r>
            <a:endParaRPr lang="en-US" dirty="0"/>
          </a:p>
        </p:txBody>
      </p:sp>
      <p:sp>
        <p:nvSpPr>
          <p:cNvPr id="6" name="Slide Title">
            <a:extLst>
              <a:ext uri="{FF2B5EF4-FFF2-40B4-BE49-F238E27FC236}">
                <a16:creationId xmlns:a16="http://schemas.microsoft.com/office/drawing/2014/main" id="{01B15B21-1841-D3FB-152C-23C984EEEB0E}"/>
              </a:ext>
            </a:extLst>
          </p:cNvPr>
          <p:cNvSpPr txBox="1">
            <a:spLocks/>
          </p:cNvSpPr>
          <p:nvPr userDrawn="1"/>
        </p:nvSpPr>
        <p:spPr>
          <a:xfrm>
            <a:off x="1380744" y="914400"/>
            <a:ext cx="9682912"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Plan insights by </a:t>
            </a:r>
            <a:r>
              <a:rPr lang="en-US" noProof="0" dirty="0"/>
              <a:t>tenure</a:t>
            </a:r>
            <a:endParaRPr lang="en-US" dirty="0"/>
          </a:p>
        </p:txBody>
      </p:sp>
      <p:sp>
        <p:nvSpPr>
          <p:cNvPr id="7" name="Rectangle 6">
            <a:extLst>
              <a:ext uri="{FF2B5EF4-FFF2-40B4-BE49-F238E27FC236}">
                <a16:creationId xmlns:a16="http://schemas.microsoft.com/office/drawing/2014/main" id="{7B85CF86-F25F-FBA2-197F-E2E3613C4F22}"/>
              </a:ext>
            </a:extLst>
          </p:cNvPr>
          <p:cNvSpPr/>
          <p:nvPr userDrawn="1"/>
        </p:nvSpPr>
        <p:spPr>
          <a:xfrm>
            <a:off x="2360041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9" name="Rectangle 8">
            <a:extLst>
              <a:ext uri="{FF2B5EF4-FFF2-40B4-BE49-F238E27FC236}">
                <a16:creationId xmlns:a16="http://schemas.microsoft.com/office/drawing/2014/main" id="{5AF64889-6550-C3FF-7736-92266FA49005}"/>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Tree>
    <p:extLst>
      <p:ext uri="{BB962C8B-B14F-4D97-AF65-F5344CB8AC3E}">
        <p14:creationId xmlns:p14="http://schemas.microsoft.com/office/powerpoint/2010/main" val="14104950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6981-D1B3-1C09-EFD0-56739A310F88}"/>
              </a:ext>
            </a:extLst>
          </p:cNvPr>
          <p:cNvSpPr>
            <a:spLocks noGrp="1"/>
          </p:cNvSpPr>
          <p:nvPr>
            <p:ph type="title"/>
          </p:nvPr>
        </p:nvSpPr>
        <p:spPr>
          <a:xfrm>
            <a:off x="1380744" y="917912"/>
            <a:ext cx="21634704" cy="1097155"/>
          </a:xfrm>
        </p:spPr>
        <p:txBody>
          <a:bodyPr vert="horz" lIns="0" tIns="0" rIns="0" bIns="0" rtlCol="0" anchor="t">
            <a:noAutofit/>
          </a:bodyPr>
          <a:lstStyle>
            <a:lvl1pPr>
              <a:defRPr lang="en-US" sz="6000" dirty="0"/>
            </a:lvl1pPr>
          </a:lstStyle>
          <a:p>
            <a:pPr lvl="0" fontAlgn="base">
              <a:spcAft>
                <a:spcPct val="0"/>
              </a:spcAft>
            </a:pPr>
            <a:r>
              <a:rPr lang="en-US" dirty="0"/>
              <a:t>Click to edit Master title style</a:t>
            </a:r>
          </a:p>
        </p:txBody>
      </p:sp>
      <p:sp>
        <p:nvSpPr>
          <p:cNvPr id="3" name="Slide Number Placeholder">
            <a:extLst>
              <a:ext uri="{FF2B5EF4-FFF2-40B4-BE49-F238E27FC236}">
                <a16:creationId xmlns:a16="http://schemas.microsoft.com/office/drawing/2014/main" id="{4347AA2B-DC0D-2427-A297-64FD2DAB43D7}"/>
              </a:ext>
            </a:extLst>
          </p:cNvPr>
          <p:cNvSpPr>
            <a:spLocks noGrp="1"/>
          </p:cNvSpPr>
          <p:nvPr>
            <p:ph type="sldNum" sz="quarter" idx="10"/>
          </p:nvPr>
        </p:nvSpPr>
        <p:spPr/>
        <p:txBody>
          <a:bodyPr/>
          <a:lstStyle/>
          <a:p>
            <a:fld id="{E194B540-2B6E-49A9-8BF4-D78076C8E90A}" type="slidenum">
              <a:rPr lang="en-US" smtClean="0"/>
              <a:pPr/>
              <a:t>‹#›</a:t>
            </a:fld>
            <a:endParaRPr lang="en-US" dirty="0"/>
          </a:p>
        </p:txBody>
      </p:sp>
    </p:spTree>
    <p:extLst>
      <p:ext uri="{BB962C8B-B14F-4D97-AF65-F5344CB8AC3E}">
        <p14:creationId xmlns:p14="http://schemas.microsoft.com/office/powerpoint/2010/main" val="16263436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isclosure">
    <p:bg>
      <p:bgPr>
        <a:solidFill>
          <a:schemeClr val="bg1"/>
        </a:solidFill>
        <a:effectLst/>
      </p:bgPr>
    </p:bg>
    <p:spTree>
      <p:nvGrpSpPr>
        <p:cNvPr id="1" name=""/>
        <p:cNvGrpSpPr/>
        <p:nvPr/>
      </p:nvGrpSpPr>
      <p:grpSpPr>
        <a:xfrm>
          <a:off x="0" y="0"/>
          <a:ext cx="0" cy="0"/>
          <a:chOff x="0" y="0"/>
          <a:chExt cx="0" cy="0"/>
        </a:xfrm>
      </p:grpSpPr>
      <p:pic>
        <p:nvPicPr>
          <p:cNvPr id="5" name="Picture 4" descr="A white waves on a black background&#10;&#10;Description automatically generated">
            <a:extLst>
              <a:ext uri="{FF2B5EF4-FFF2-40B4-BE49-F238E27FC236}">
                <a16:creationId xmlns:a16="http://schemas.microsoft.com/office/drawing/2014/main" id="{B4ABE12B-A504-5BCE-C7BF-FAE4622ECF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7742"/>
            <a:ext cx="24377649" cy="13811483"/>
          </a:xfrm>
          <a:prstGeom prst="rect">
            <a:avLst/>
          </a:prstGeom>
        </p:spPr>
      </p:pic>
      <p:pic>
        <p:nvPicPr>
          <p:cNvPr id="3" name="Picture 2">
            <a:extLst>
              <a:ext uri="{FF2B5EF4-FFF2-40B4-BE49-F238E27FC236}">
                <a16:creationId xmlns:a16="http://schemas.microsoft.com/office/drawing/2014/main" id="{2B6163E3-5933-E5D3-AB61-5ADD33E285AD}"/>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1355191" y="1876768"/>
            <a:ext cx="2810532" cy="1171055"/>
          </a:xfrm>
          <a:prstGeom prst="rect">
            <a:avLst/>
          </a:prstGeom>
        </p:spPr>
      </p:pic>
      <p:sp>
        <p:nvSpPr>
          <p:cNvPr id="2" name="Title 2">
            <a:extLst>
              <a:ext uri="{FF2B5EF4-FFF2-40B4-BE49-F238E27FC236}">
                <a16:creationId xmlns:a16="http://schemas.microsoft.com/office/drawing/2014/main" id="{2DA6BA4F-5DEB-A881-4A64-1A7EAFF952BC}"/>
              </a:ext>
            </a:extLst>
          </p:cNvPr>
          <p:cNvSpPr txBox="1">
            <a:spLocks/>
          </p:cNvSpPr>
          <p:nvPr userDrawn="1"/>
        </p:nvSpPr>
        <p:spPr>
          <a:xfrm>
            <a:off x="1355191" y="4328809"/>
            <a:ext cx="21708009" cy="5058383"/>
          </a:xfrm>
          <a:prstGeom prst="rect">
            <a:avLst/>
          </a:prstGeom>
        </p:spPr>
        <p:txBody>
          <a:bodyPr vert="horz" lIns="0" tIns="0" rIns="0" bIns="0" rtlCol="0" anchor="t">
            <a:noAutofit/>
          </a:bodyPr>
          <a:lstStyle>
            <a:lvl1pPr algn="l" defTabSz="1828343" rtl="0" eaLnBrk="1" latinLnBrk="0" hangingPunct="1">
              <a:lnSpc>
                <a:spcPts val="10500"/>
              </a:lnSpc>
              <a:spcBef>
                <a:spcPct val="0"/>
              </a:spcBef>
              <a:buNone/>
              <a:defRPr lang="en-US" sz="8000" b="1" i="0" kern="1200" dirty="0">
                <a:solidFill>
                  <a:schemeClr val="tx2"/>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marL="0" marR="0" lvl="0" indent="0" algn="l" defTabSz="1828343" rtl="0" eaLnBrk="1" fontAlgn="auto" latinLnBrk="0" hangingPunct="1">
              <a:lnSpc>
                <a:spcPct val="150000"/>
              </a:lnSpc>
              <a:spcBef>
                <a:spcPts val="3000"/>
              </a:spcBef>
              <a:spcAft>
                <a:spcPts val="1000"/>
              </a:spcAft>
              <a:buClrTx/>
              <a:buSzTx/>
              <a:buFontTx/>
              <a:buNone/>
              <a:tabLst/>
              <a:defRPr/>
            </a:pPr>
            <a:r>
              <a:rPr kumimoji="0" lang="en-US" sz="2400" b="1" i="0" u="none" strike="noStrike" kern="1200" cap="none" spc="0" normalizeH="0" baseline="0" noProof="0" dirty="0">
                <a:ln>
                  <a:noFill/>
                </a:ln>
                <a:solidFill>
                  <a:srgbClr val="002057"/>
                </a:solidFill>
                <a:effectLst/>
                <a:uLnTx/>
                <a:uFillTx/>
                <a:latin typeface="Open Sans Extrabold" panose="020B0606030504020204" pitchFamily="34" charset="0"/>
                <a:ea typeface="Open Sans Extrabold" panose="020B0606030504020204" pitchFamily="34" charset="0"/>
                <a:cs typeface="Open Sans Extrabold" panose="020B0606030504020204" pitchFamily="34" charset="0"/>
              </a:rPr>
              <a:t>Disclosure</a:t>
            </a:r>
            <a:br>
              <a:rPr kumimoji="0" lang="en-US" sz="7200" b="1" i="0" u="none" strike="noStrike" kern="1200" cap="none" spc="0" normalizeH="0" baseline="0" noProof="0" dirty="0">
                <a:ln>
                  <a:noFill/>
                </a:ln>
                <a:solidFill>
                  <a:srgbClr val="002057"/>
                </a:solidFill>
                <a:effectLst/>
                <a:uLnTx/>
                <a:uFillTx/>
                <a:latin typeface="Open Sans Extrabold" panose="020B0606030504020204" pitchFamily="34" charset="0"/>
                <a:ea typeface="Open Sans Extrabold" panose="020B0606030504020204" pitchFamily="34" charset="0"/>
                <a:cs typeface="Open Sans Extrabold" panose="020B0606030504020204" pitchFamily="34" charset="0"/>
              </a:rPr>
            </a:br>
            <a:r>
              <a:rPr kumimoji="0" lang="en-US" sz="2000" b="0" i="0" u="none" strike="noStrike" kern="1200" cap="none" spc="0" normalizeH="0" baseline="0" noProof="0" dirty="0">
                <a:ln>
                  <a:noFill/>
                </a:ln>
                <a:solidFill>
                  <a:srgbClr val="002057"/>
                </a:solidFill>
                <a:effectLst/>
                <a:uLnTx/>
                <a:uFillTx/>
                <a:latin typeface="Open Sans" panose="020B0606030504020204" pitchFamily="34" charset="0"/>
                <a:ea typeface="Open Sans" panose="020B0606030504020204" pitchFamily="34" charset="0"/>
                <a:cs typeface="Open Sans" panose="020B0606030504020204" pitchFamily="34" charset="0"/>
              </a:rPr>
              <a:t>As part of providing products and services to retirement plans Empower personnel may provide information to plan representatives about available investment or pricing options. In providing this information, Empower is not undertaking to provide impartial investment advice, or to give advice in a fiduciary capacity regarding any transactions. Plan fiduciaries are responsible for the selection and monitoring of the Plan’s investment options and for determining the reasonableness of all Plan fees and expenses.</a:t>
            </a:r>
            <a:br>
              <a:rPr kumimoji="0" lang="en-US" sz="2000" b="0" i="0" u="none" strike="noStrike" kern="1200" cap="none" spc="0" normalizeH="0" baseline="0" noProof="0" dirty="0">
                <a:ln>
                  <a:noFill/>
                </a:ln>
                <a:solidFill>
                  <a:srgbClr val="002057"/>
                </a:solidFill>
                <a:effectLst/>
                <a:uLnTx/>
                <a:uFillTx/>
                <a:latin typeface="Open Sans" panose="020B0606030504020204" pitchFamily="34" charset="0"/>
                <a:ea typeface="Open Sans" panose="020B0606030504020204" pitchFamily="34" charset="0"/>
                <a:cs typeface="Open Sans" panose="020B0606030504020204" pitchFamily="34" charset="0"/>
              </a:rPr>
            </a:br>
            <a:br>
              <a:rPr kumimoji="0" lang="en-US" sz="2000" b="0" i="0" u="none" strike="noStrike" kern="1200" cap="none" spc="0" normalizeH="0" baseline="0" noProof="0" dirty="0">
                <a:ln>
                  <a:noFill/>
                </a:ln>
                <a:solidFill>
                  <a:srgbClr val="002057"/>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2000" b="0" i="0" u="none" strike="noStrike" kern="1200" cap="none" spc="0" normalizeH="0" baseline="0" noProof="0" dirty="0">
                <a:ln>
                  <a:noFill/>
                </a:ln>
                <a:solidFill>
                  <a:srgbClr val="002057"/>
                </a:solidFill>
                <a:effectLst/>
                <a:uLnTx/>
                <a:uFillTx/>
                <a:latin typeface="Open Sans" panose="020B0606030504020204" pitchFamily="34" charset="0"/>
                <a:ea typeface="Open Sans" panose="020B0606030504020204" pitchFamily="34" charset="0"/>
                <a:cs typeface="Open Sans" panose="020B0606030504020204" pitchFamily="34" charset="0"/>
              </a:rPr>
              <a:t>Information concerning investment or pricing options we may provide is intended to provide you with resources for your consideration as a convenience and is not intended to be exhaustive or prescriptive for your Plan and its specific circumstances.  Plan fiduciaries are not required to utilize any of the options referenced in any of our communications to you.</a:t>
            </a:r>
            <a:br>
              <a:rPr kumimoji="0" lang="en-US" sz="2000" b="0" i="0" u="none" strike="noStrike" kern="1200" cap="none" spc="0" normalizeH="0" baseline="0" noProof="0" dirty="0">
                <a:ln>
                  <a:noFill/>
                </a:ln>
                <a:solidFill>
                  <a:srgbClr val="002057"/>
                </a:solidFill>
                <a:effectLst/>
                <a:uLnTx/>
                <a:uFillTx/>
                <a:latin typeface="Open Sans" panose="020B0606030504020204" pitchFamily="34" charset="0"/>
                <a:ea typeface="Open Sans" panose="020B0606030504020204" pitchFamily="34" charset="0"/>
                <a:cs typeface="Open Sans" panose="020B0606030504020204" pitchFamily="34" charset="0"/>
              </a:rPr>
            </a:br>
            <a:br>
              <a:rPr kumimoji="0" lang="en-US" sz="2000" b="0" i="0" u="none" strike="noStrike" kern="1200" cap="none" spc="0" normalizeH="0" baseline="0" noProof="0" dirty="0">
                <a:ln>
                  <a:noFill/>
                </a:ln>
                <a:solidFill>
                  <a:srgbClr val="002057"/>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2000" b="0" i="0" u="none" strike="noStrike" kern="1200" cap="none" spc="0" normalizeH="0" baseline="0" noProof="0" dirty="0">
                <a:ln>
                  <a:noFill/>
                </a:ln>
                <a:solidFill>
                  <a:srgbClr val="002057"/>
                </a:solidFill>
                <a:effectLst/>
                <a:uLnTx/>
                <a:uFillTx/>
                <a:latin typeface="Open Sans" panose="020B0606030504020204" pitchFamily="34" charset="0"/>
                <a:ea typeface="Open Sans" panose="020B0606030504020204" pitchFamily="34" charset="0"/>
                <a:cs typeface="Open Sans" panose="020B0606030504020204" pitchFamily="34" charset="0"/>
              </a:rPr>
              <a:t>Empower may benefit from advisory and other fees paid to it or its affiliates for managing, selling, or settling of the Empower products or third-party investment products or securities offered by Empower or its affiliates. Investment vehicles you select which are sponsored or managed by an Empower affiliate may generate more revenue for Empower enterprise and/or Empower representatives than non-proprietary investment vehicles.</a:t>
            </a:r>
          </a:p>
        </p:txBody>
      </p:sp>
    </p:spTree>
    <p:extLst>
      <p:ext uri="{BB962C8B-B14F-4D97-AF65-F5344CB8AC3E}">
        <p14:creationId xmlns:p14="http://schemas.microsoft.com/office/powerpoint/2010/main" val="3407530360"/>
      </p:ext>
    </p:extLst>
  </p:cSld>
  <p:clrMapOvr>
    <a:masterClrMapping/>
  </p:clrMapOvr>
  <p:extLst>
    <p:ext uri="{DCECCB84-F9BA-43D5-87BE-67443E8EF086}">
      <p15:sldGuideLst xmlns:p15="http://schemas.microsoft.com/office/powerpoint/2012/main">
        <p15:guide id="1" orient="horz" pos="4320">
          <p15:clr>
            <a:srgbClr val="FBAE40"/>
          </p15:clr>
        </p15:guide>
        <p15:guide id="2" pos="7678">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nd_Page">
    <p:spTree>
      <p:nvGrpSpPr>
        <p:cNvPr id="1" name=""/>
        <p:cNvGrpSpPr/>
        <p:nvPr/>
      </p:nvGrpSpPr>
      <p:grpSpPr>
        <a:xfrm>
          <a:off x="0" y="0"/>
          <a:ext cx="0" cy="0"/>
          <a:chOff x="0" y="0"/>
          <a:chExt cx="0" cy="0"/>
        </a:xfrm>
      </p:grpSpPr>
      <p:pic>
        <p:nvPicPr>
          <p:cNvPr id="2" name="Picture 1" descr="A white and black logo&#10;&#10;Description automatically generated">
            <a:extLst>
              <a:ext uri="{FF2B5EF4-FFF2-40B4-BE49-F238E27FC236}">
                <a16:creationId xmlns:a16="http://schemas.microsoft.com/office/drawing/2014/main" id="{994C9ADF-5B9A-959A-825B-31A5AE7053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150"/>
            <a:ext cx="24377650" cy="13811483"/>
          </a:xfrm>
          <a:prstGeom prst="rect">
            <a:avLst/>
          </a:prstGeom>
        </p:spPr>
      </p:pic>
      <p:sp>
        <p:nvSpPr>
          <p:cNvPr id="3" name="object 3">
            <a:extLst>
              <a:ext uri="{FF2B5EF4-FFF2-40B4-BE49-F238E27FC236}">
                <a16:creationId xmlns:a16="http://schemas.microsoft.com/office/drawing/2014/main" id="{0B98577F-AE78-E922-BBBD-219A1C7A8035}"/>
              </a:ext>
            </a:extLst>
          </p:cNvPr>
          <p:cNvSpPr txBox="1">
            <a:spLocks/>
          </p:cNvSpPr>
          <p:nvPr userDrawn="1"/>
        </p:nvSpPr>
        <p:spPr bwMode="gray">
          <a:xfrm>
            <a:off x="-72606" y="6509152"/>
            <a:ext cx="24450256" cy="1391925"/>
          </a:xfrm>
          <a:prstGeom prst="rect">
            <a:avLst/>
          </a:prstGeom>
          <a:noFill/>
          <a:ln>
            <a:noFill/>
          </a:ln>
          <a:effectLst/>
        </p:spPr>
        <p:txBody>
          <a:bodyPr vert="horz" wrap="square" lIns="0" tIns="37343" rIns="0" bIns="0" numCol="1" rtlCol="0" anchor="t" anchorCtr="0" compatLnSpc="1">
            <a:prstTxWarp prst="textNoShape">
              <a:avLst/>
            </a:prstTxWarp>
            <a:spAutoFit/>
          </a:bodyPr>
          <a:lstStyle>
            <a:lvl1pPr algn="l" rtl="0" fontAlgn="base">
              <a:lnSpc>
                <a:spcPct val="100000"/>
              </a:lnSpc>
              <a:spcBef>
                <a:spcPct val="0"/>
              </a:spcBef>
              <a:spcAft>
                <a:spcPct val="0"/>
              </a:spcAft>
              <a:defRPr lang="en-US" sz="2800" b="0" i="0" baseline="0">
                <a:solidFill>
                  <a:srgbClr val="3A9DC5"/>
                </a:solidFill>
                <a:latin typeface="Merriweather" pitchFamily="2" charset="77"/>
                <a:ea typeface="Open Sans Condensed Condensed L" charset="0"/>
                <a:cs typeface="Open Sans Condensed Condensed L" charset="0"/>
              </a:defRPr>
            </a:lvl1pPr>
            <a:lvl2pPr algn="l" rtl="0" fontAlgn="base">
              <a:lnSpc>
                <a:spcPct val="90000"/>
              </a:lnSpc>
              <a:spcBef>
                <a:spcPct val="0"/>
              </a:spcBef>
              <a:spcAft>
                <a:spcPct val="0"/>
              </a:spcAft>
              <a:defRPr sz="2860">
                <a:solidFill>
                  <a:srgbClr val="000000"/>
                </a:solidFill>
                <a:latin typeface="Arial Narrow" pitchFamily="34" charset="0"/>
                <a:ea typeface="ＭＳ Ｐゴシック" charset="-128"/>
                <a:cs typeface="Arial" charset="0"/>
              </a:defRPr>
            </a:lvl2pPr>
            <a:lvl3pPr algn="l" rtl="0" fontAlgn="base">
              <a:lnSpc>
                <a:spcPct val="90000"/>
              </a:lnSpc>
              <a:spcBef>
                <a:spcPct val="0"/>
              </a:spcBef>
              <a:spcAft>
                <a:spcPct val="0"/>
              </a:spcAft>
              <a:defRPr sz="2860">
                <a:solidFill>
                  <a:srgbClr val="000000"/>
                </a:solidFill>
                <a:latin typeface="Arial Narrow" pitchFamily="34" charset="0"/>
                <a:ea typeface="ＭＳ Ｐゴシック" charset="-128"/>
                <a:cs typeface="Arial" charset="0"/>
              </a:defRPr>
            </a:lvl3pPr>
            <a:lvl4pPr algn="l" rtl="0" fontAlgn="base">
              <a:lnSpc>
                <a:spcPct val="90000"/>
              </a:lnSpc>
              <a:spcBef>
                <a:spcPct val="0"/>
              </a:spcBef>
              <a:spcAft>
                <a:spcPct val="0"/>
              </a:spcAft>
              <a:defRPr sz="2860">
                <a:solidFill>
                  <a:srgbClr val="000000"/>
                </a:solidFill>
                <a:latin typeface="Arial Narrow" pitchFamily="34" charset="0"/>
                <a:ea typeface="ＭＳ Ｐゴシック" charset="-128"/>
                <a:cs typeface="Arial" charset="0"/>
              </a:defRPr>
            </a:lvl4pPr>
            <a:lvl5pPr algn="l" rtl="0" fontAlgn="base">
              <a:lnSpc>
                <a:spcPct val="90000"/>
              </a:lnSpc>
              <a:spcBef>
                <a:spcPct val="0"/>
              </a:spcBef>
              <a:spcAft>
                <a:spcPct val="0"/>
              </a:spcAft>
              <a:defRPr sz="2860">
                <a:solidFill>
                  <a:srgbClr val="000000"/>
                </a:solidFill>
                <a:latin typeface="Arial Narrow" pitchFamily="34" charset="0"/>
                <a:ea typeface="ＭＳ Ｐゴシック" charset="-128"/>
                <a:cs typeface="Arial" charset="0"/>
              </a:defRPr>
            </a:lvl5pPr>
            <a:lvl6pPr marL="451315" algn="l" defTabSz="1006056" rtl="0" eaLnBrk="1" fontAlgn="base" hangingPunct="1">
              <a:spcBef>
                <a:spcPct val="0"/>
              </a:spcBef>
              <a:spcAft>
                <a:spcPct val="0"/>
              </a:spcAft>
              <a:defRPr>
                <a:solidFill>
                  <a:schemeClr val="folHlink"/>
                </a:solidFill>
                <a:latin typeface="Gotham C1 Head" charset="0"/>
                <a:ea typeface="ＭＳ Ｐゴシック" charset="0"/>
              </a:defRPr>
            </a:lvl6pPr>
            <a:lvl7pPr marL="902629" algn="l" defTabSz="1006056" rtl="0" eaLnBrk="1" fontAlgn="base" hangingPunct="1">
              <a:spcBef>
                <a:spcPct val="0"/>
              </a:spcBef>
              <a:spcAft>
                <a:spcPct val="0"/>
              </a:spcAft>
              <a:defRPr>
                <a:solidFill>
                  <a:schemeClr val="folHlink"/>
                </a:solidFill>
                <a:latin typeface="Gotham C1 Head" charset="0"/>
                <a:ea typeface="ＭＳ Ｐゴシック" charset="0"/>
              </a:defRPr>
            </a:lvl7pPr>
            <a:lvl8pPr marL="1353943" algn="l" defTabSz="1006056" rtl="0" eaLnBrk="1" fontAlgn="base" hangingPunct="1">
              <a:spcBef>
                <a:spcPct val="0"/>
              </a:spcBef>
              <a:spcAft>
                <a:spcPct val="0"/>
              </a:spcAft>
              <a:defRPr>
                <a:solidFill>
                  <a:schemeClr val="folHlink"/>
                </a:solidFill>
                <a:latin typeface="Gotham C1 Head" charset="0"/>
                <a:ea typeface="ＭＳ Ｐゴシック" charset="0"/>
              </a:defRPr>
            </a:lvl8pPr>
            <a:lvl9pPr marL="1805257" algn="l" defTabSz="1006056" rtl="0" eaLnBrk="1" fontAlgn="base" hangingPunct="1">
              <a:spcBef>
                <a:spcPct val="0"/>
              </a:spcBef>
              <a:spcAft>
                <a:spcPct val="0"/>
              </a:spcAft>
              <a:defRPr>
                <a:solidFill>
                  <a:schemeClr val="folHlink"/>
                </a:solidFill>
                <a:latin typeface="Gotham C1 Head" charset="0"/>
                <a:ea typeface="ＭＳ Ｐゴシック" charset="0"/>
              </a:defRPr>
            </a:lvl9pPr>
          </a:lstStyle>
          <a:p>
            <a:pPr marL="37343" algn="ctr">
              <a:spcBef>
                <a:spcPts val="295"/>
              </a:spcBef>
            </a:pPr>
            <a:r>
              <a:rPr lang="en-US" sz="8800" b="1" kern="0" spc="0" dirty="0">
                <a:solidFill>
                  <a:schemeClr val="tx2"/>
                </a:solidFill>
                <a:latin typeface="+mn-lt"/>
                <a:ea typeface="Open Sans Extrabold" panose="020B0606030504020204" pitchFamily="34" charset="0"/>
                <a:cs typeface="Open Sans Extrabold" panose="020B0606030504020204" pitchFamily="34" charset="0"/>
              </a:rPr>
              <a:t>Thank you</a:t>
            </a:r>
          </a:p>
        </p:txBody>
      </p:sp>
      <p:pic>
        <p:nvPicPr>
          <p:cNvPr id="6" name="Picture 5">
            <a:extLst>
              <a:ext uri="{FF2B5EF4-FFF2-40B4-BE49-F238E27FC236}">
                <a16:creationId xmlns:a16="http://schemas.microsoft.com/office/drawing/2014/main" id="{1FDC70EF-991B-B72D-B99C-BF1CA1B0D72D}"/>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1355191" y="1876768"/>
            <a:ext cx="2810532" cy="1171055"/>
          </a:xfrm>
          <a:prstGeom prst="rect">
            <a:avLst/>
          </a:prstGeom>
        </p:spPr>
      </p:pic>
    </p:spTree>
    <p:extLst>
      <p:ext uri="{BB962C8B-B14F-4D97-AF65-F5344CB8AC3E}">
        <p14:creationId xmlns:p14="http://schemas.microsoft.com/office/powerpoint/2010/main" val="18969208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lossary_1">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D7332A-01CF-4957-B805-53434F16CE56}"/>
              </a:ext>
            </a:extLst>
          </p:cNvPr>
          <p:cNvSpPr>
            <a:spLocks noGrp="1"/>
          </p:cNvSpPr>
          <p:nvPr>
            <p:ph type="sldNum" sz="quarter" idx="10"/>
          </p:nvPr>
        </p:nvSpPr>
        <p:spPr/>
        <p:txBody>
          <a:bodyPr/>
          <a:lstStyle/>
          <a:p>
            <a:pPr defTabSz="1613642">
              <a:defRPr/>
            </a:pPr>
            <a:fld id="{64271540-D4F9-AA4A-A05A-609A9D18762B}" type="slidenum">
              <a:rPr lang="en-US" smtClean="0">
                <a:solidFill>
                  <a:srgbClr val="000000"/>
                </a:solidFill>
              </a:rPr>
              <a:pPr defTabSz="1613642">
                <a:defRPr/>
              </a:pPr>
              <a:t>‹#›</a:t>
            </a:fld>
            <a:endParaRPr lang="en-US" dirty="0">
              <a:solidFill>
                <a:srgbClr val="000000"/>
              </a:solidFill>
            </a:endParaRPr>
          </a:p>
        </p:txBody>
      </p:sp>
      <p:graphicFrame>
        <p:nvGraphicFramePr>
          <p:cNvPr id="11" name="Table 4">
            <a:extLst>
              <a:ext uri="{FF2B5EF4-FFF2-40B4-BE49-F238E27FC236}">
                <a16:creationId xmlns:a16="http://schemas.microsoft.com/office/drawing/2014/main" id="{EC8F720A-AD77-4EB2-A6C4-E1E0FD1B7AD6}"/>
              </a:ext>
            </a:extLst>
          </p:cNvPr>
          <p:cNvGraphicFramePr>
            <a:graphicFrameLocks noGrp="1"/>
          </p:cNvGraphicFramePr>
          <p:nvPr userDrawn="1">
            <p:extLst>
              <p:ext uri="{D42A27DB-BD31-4B8C-83A1-F6EECF244321}">
                <p14:modId xmlns:p14="http://schemas.microsoft.com/office/powerpoint/2010/main" val="1360969053"/>
              </p:ext>
            </p:extLst>
          </p:nvPr>
        </p:nvGraphicFramePr>
        <p:xfrm>
          <a:off x="1371600" y="2231136"/>
          <a:ext cx="21634704" cy="10316355"/>
        </p:xfrm>
        <a:graphic>
          <a:graphicData uri="http://schemas.openxmlformats.org/drawingml/2006/table">
            <a:tbl>
              <a:tblPr firstRow="1" bandRow="1">
                <a:tableStyleId>{2D5ABB26-0587-4C30-8999-92F81FD0307C}</a:tableStyleId>
              </a:tblPr>
              <a:tblGrid>
                <a:gridCol w="2501512">
                  <a:extLst>
                    <a:ext uri="{9D8B030D-6E8A-4147-A177-3AD203B41FA5}">
                      <a16:colId xmlns:a16="http://schemas.microsoft.com/office/drawing/2014/main" val="4041486317"/>
                    </a:ext>
                  </a:extLst>
                </a:gridCol>
                <a:gridCol w="19133192">
                  <a:extLst>
                    <a:ext uri="{9D8B030D-6E8A-4147-A177-3AD203B41FA5}">
                      <a16:colId xmlns:a16="http://schemas.microsoft.com/office/drawing/2014/main" val="3275127289"/>
                    </a:ext>
                  </a:extLst>
                </a:gridCol>
              </a:tblGrid>
              <a:tr h="508971">
                <a:tc>
                  <a:txBody>
                    <a:bodyPr/>
                    <a:lstStyle/>
                    <a:p>
                      <a:r>
                        <a:rPr lang="en-US" sz="2200" b="1" dirty="0">
                          <a:solidFill>
                            <a:srgbClr val="004185"/>
                          </a:solidFill>
                          <a:latin typeface="+mn-lt"/>
                          <a:cs typeface="Segoe UI" panose="020B0502040204020203" pitchFamily="34" charset="0"/>
                        </a:rPr>
                        <a:t>Subject</a:t>
                      </a:r>
                    </a:p>
                  </a:txBody>
                  <a:tcPr marL="0" marR="221615" marT="80682" marB="806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200" b="1" dirty="0">
                          <a:solidFill>
                            <a:srgbClr val="004185"/>
                          </a:solidFill>
                          <a:latin typeface="+mn-lt"/>
                          <a:cs typeface="Segoe UI" panose="020B0502040204020203" pitchFamily="34" charset="0"/>
                        </a:rPr>
                        <a:t>Description</a:t>
                      </a:r>
                    </a:p>
                  </a:txBody>
                  <a:tcPr marL="0" marR="221615" marT="80682" marB="806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2084460"/>
                  </a:ext>
                </a:extLst>
              </a:tr>
              <a:tr h="759222">
                <a:tc>
                  <a:txBody>
                    <a:bodyPr/>
                    <a:lstStyle/>
                    <a:p>
                      <a:r>
                        <a:rPr lang="en-US" sz="2000" b="1">
                          <a:solidFill>
                            <a:srgbClr val="000000"/>
                          </a:solidFill>
                          <a:latin typeface="Open Sans" panose="020B0606030504020204" pitchFamily="34" charset="0"/>
                          <a:ea typeface="Open Sans" panose="020B0606030504020204" pitchFamily="34" charset="0"/>
                          <a:cs typeface="Open Sans" panose="020B0606030504020204" pitchFamily="34" charset="0"/>
                        </a:rPr>
                        <a:t>Balances</a:t>
                      </a:r>
                      <a:endPar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Participant assets is the summation of all participant balances. (Excludes any loan balances). Plan assets is the summation of all plan balances such as forfeitures. Total assets is the summation of all participant and plan balances.</a:t>
                      </a:r>
                    </a:p>
                    <a:p>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30581922"/>
                  </a:ext>
                </a:extLst>
              </a:tr>
              <a:tr h="950093">
                <a:tc>
                  <a:txBody>
                    <a:bodyPr/>
                    <a:lstStyle/>
                    <a:p>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Benchmarks</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b="0" kern="12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benchmarks are based on the recordkeeping system book of business and are updated monthly. The benchmarks reflect the median of individual plan results for a population of similar plans based on the combination of plan type and plan assets. The plan type categories are:  401(k), 403(b), 401(a), 457, and all other plan types combined. The plan assets ranges are:  &lt;$5M, $5M - $10M, $10M - $25M, $25 - $50M, $50M - $500M, and &gt;$500M.</a:t>
                      </a:r>
                    </a:p>
                    <a:p>
                      <a:endParaRPr lang="en-US" sz="2000" b="0" kern="1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99036222"/>
                  </a:ext>
                </a:extLst>
              </a:tr>
              <a:tr h="0">
                <a:tc>
                  <a:txBody>
                    <a:bodyPr/>
                    <a:lstStyle/>
                    <a:p>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Cash flow</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Cash flow illustrates the inflows and outflows of dollars from the plan by all actively employed and separated from service participants. The difference in the beginning balance and the ending balance is the result of adding and subtracting the following cash flow activity events: Contributions, disbursements, participant fees, loans issued, loan payments, transfers, adjustments, dividends, and gain/loss to reflect the ending balance. </a:t>
                      </a:r>
                    </a:p>
                    <a:p>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1647172"/>
                  </a:ext>
                </a:extLst>
              </a:tr>
              <a:tr h="1120586">
                <a:tc>
                  <a:txBody>
                    <a:bodyPr/>
                    <a:lstStyle/>
                    <a:p>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Contribution activity</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Contribution activity reflects all new participant account money such as: contributions via payroll, one-time contributions, employer contributions, and rollovers. Contributions are illustrated as participant and employer funded. Participant contributions are further broken down by before-tax, Roth, and after-tax contributions when applicable. The contribution activity will match the contribution totals illustrated on the Cash Flow slide. </a:t>
                      </a:r>
                    </a:p>
                    <a:p>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71414721"/>
                  </a:ext>
                </a:extLst>
              </a:tr>
              <a:tr h="1120586">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000" b="1" dirty="0">
                          <a:solidFill>
                            <a:srgbClr val="000000"/>
                          </a:solidFill>
                          <a:latin typeface="+mn-lt"/>
                          <a:cs typeface="Segoe UI" panose="020B0502040204020203" pitchFamily="34" charset="0"/>
                        </a:rPr>
                        <a:t>Distribution activity</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000" dirty="0">
                          <a:solidFill>
                            <a:srgbClr val="000000"/>
                          </a:solidFill>
                          <a:latin typeface="+mn-lt"/>
                          <a:cs typeface="Segoe UI" panose="020B0502040204020203" pitchFamily="34" charset="0"/>
                        </a:rPr>
                        <a:t>Distributions are based on actively employed and separated from service plan participants. The distribution categories are derived from the methods in which assets are removed from the plan. The possible categories are: </a:t>
                      </a:r>
                      <a:r>
                        <a:rPr lang="en-US" sz="2000" dirty="0" err="1">
                          <a:solidFill>
                            <a:srgbClr val="000000"/>
                          </a:solidFill>
                          <a:latin typeface="+mn-lt"/>
                          <a:cs typeface="Segoe UI" panose="020B0502040204020203" pitchFamily="34" charset="0"/>
                        </a:rPr>
                        <a:t>Deminimis</a:t>
                      </a:r>
                      <a:r>
                        <a:rPr lang="en-US" sz="2000" dirty="0">
                          <a:solidFill>
                            <a:srgbClr val="000000"/>
                          </a:solidFill>
                          <a:latin typeface="+mn-lt"/>
                          <a:cs typeface="Segoe UI" panose="020B0502040204020203" pitchFamily="34" charset="0"/>
                        </a:rPr>
                        <a:t>, Hardship, Death, Housing allowance, In-service, QDRO, Required minimum distributions (RMD), Separation of service, Service credits, CARES Act, SECURE Act and Other*. </a:t>
                      </a:r>
                    </a:p>
                    <a:p>
                      <a:endParaRPr lang="en-US" sz="2000" dirty="0">
                        <a:solidFill>
                          <a:srgbClr val="000000"/>
                        </a:solidFill>
                        <a:latin typeface="+mn-lt"/>
                        <a:cs typeface="Segoe UI" panose="020B0502040204020203" pitchFamily="34" charset="0"/>
                      </a:endParaRPr>
                    </a:p>
                    <a:p>
                      <a:r>
                        <a:rPr lang="en-US" sz="2000" dirty="0">
                          <a:solidFill>
                            <a:srgbClr val="000000"/>
                          </a:solidFill>
                          <a:latin typeface="+mn-lt"/>
                          <a:cs typeface="Segoe UI" panose="020B0502040204020203" pitchFamily="34" charset="0"/>
                        </a:rPr>
                        <a:t>*”Other” is a combined category for infrequently used distributions such as but not limited to: contract exchanges, disability, 1035 exchanges, defined benefit payout, dividend payment, early distribution penalty, transfer to an IRA, Roth conversions, etc. The category also includes transaction reversals.</a:t>
                      </a:r>
                    </a:p>
                    <a:p>
                      <a:endParaRPr lang="en-US" sz="2000" dirty="0">
                        <a:solidFill>
                          <a:srgbClr val="000000"/>
                        </a:solidFill>
                        <a:latin typeface="+mn-lt"/>
                        <a:cs typeface="Segoe UI" panose="020B0502040204020203"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34198932"/>
                  </a:ext>
                </a:extLst>
              </a:tr>
              <a:tr h="1120586">
                <a:tc>
                  <a:txBody>
                    <a:bodyPr/>
                    <a:lstStyle/>
                    <a:p>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Loans</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Overall loan insights reflect both general purpose loans and principal residence loans. Loans belonging to both actively employed and separated from service plan participants are included. Active loans in default are included.</a:t>
                      </a:r>
                    </a:p>
                    <a:p>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total amount of outstanding loans includes any loans that were issued during the month of the reported month-end. The average loan balance is calculated by dividing the total of all active and outstanding loan balances by the total number of active and outstanding loans. The percent of participants with a loan is calculated by dividing the number of participants with at least one active and outstanding loan by all participants with a balance greater than $0.</a:t>
                      </a:r>
                    </a:p>
                    <a:p>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0767439"/>
                  </a:ext>
                </a:extLst>
              </a:tr>
            </a:tbl>
          </a:graphicData>
        </a:graphic>
      </p:graphicFrame>
      <p:sp>
        <p:nvSpPr>
          <p:cNvPr id="2" name="Rectangle 1">
            <a:extLst>
              <a:ext uri="{FF2B5EF4-FFF2-40B4-BE49-F238E27FC236}">
                <a16:creationId xmlns:a16="http://schemas.microsoft.com/office/drawing/2014/main" id="{CAF35ECE-DB89-A377-BB49-F99311EF9754}"/>
              </a:ext>
            </a:extLst>
          </p:cNvPr>
          <p:cNvSpPr/>
          <p:nvPr userDrawn="1"/>
        </p:nvSpPr>
        <p:spPr>
          <a:xfrm>
            <a:off x="2360041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5" name="Rectangle 4">
            <a:extLst>
              <a:ext uri="{FF2B5EF4-FFF2-40B4-BE49-F238E27FC236}">
                <a16:creationId xmlns:a16="http://schemas.microsoft.com/office/drawing/2014/main" id="{5FB7CF67-BBF5-190D-7623-5117F26FD891}"/>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7" name="Slide Title">
            <a:extLst>
              <a:ext uri="{FF2B5EF4-FFF2-40B4-BE49-F238E27FC236}">
                <a16:creationId xmlns:a16="http://schemas.microsoft.com/office/drawing/2014/main" id="{82880E96-1533-949C-12A8-47F741717264}"/>
              </a:ext>
            </a:extLst>
          </p:cNvPr>
          <p:cNvSpPr txBox="1">
            <a:spLocks/>
          </p:cNvSpPr>
          <p:nvPr userDrawn="1"/>
        </p:nvSpPr>
        <p:spPr>
          <a:xfrm>
            <a:off x="1380744" y="914400"/>
            <a:ext cx="2163470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Glossary of terms</a:t>
            </a:r>
          </a:p>
        </p:txBody>
      </p:sp>
    </p:spTree>
    <p:extLst>
      <p:ext uri="{BB962C8B-B14F-4D97-AF65-F5344CB8AC3E}">
        <p14:creationId xmlns:p14="http://schemas.microsoft.com/office/powerpoint/2010/main" val="29192394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lossary_2">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D7332A-01CF-4957-B805-53434F16CE56}"/>
              </a:ext>
            </a:extLst>
          </p:cNvPr>
          <p:cNvSpPr>
            <a:spLocks noGrp="1"/>
          </p:cNvSpPr>
          <p:nvPr>
            <p:ph type="sldNum" sz="quarter" idx="10"/>
          </p:nvPr>
        </p:nvSpPr>
        <p:spPr/>
        <p:txBody>
          <a:bodyPr/>
          <a:lstStyle/>
          <a:p>
            <a:pPr defTabSz="1613642">
              <a:defRPr/>
            </a:pPr>
            <a:fld id="{64271540-D4F9-AA4A-A05A-609A9D18762B}" type="slidenum">
              <a:rPr lang="en-US" smtClean="0">
                <a:solidFill>
                  <a:srgbClr val="000000"/>
                </a:solidFill>
              </a:rPr>
              <a:pPr defTabSz="1613642">
                <a:defRPr/>
              </a:pPr>
              <a:t>‹#›</a:t>
            </a:fld>
            <a:endParaRPr lang="en-US" dirty="0">
              <a:solidFill>
                <a:srgbClr val="000000"/>
              </a:solidFill>
            </a:endParaRPr>
          </a:p>
        </p:txBody>
      </p:sp>
      <p:graphicFrame>
        <p:nvGraphicFramePr>
          <p:cNvPr id="8" name="Table 4">
            <a:extLst>
              <a:ext uri="{FF2B5EF4-FFF2-40B4-BE49-F238E27FC236}">
                <a16:creationId xmlns:a16="http://schemas.microsoft.com/office/drawing/2014/main" id="{F535B6E7-DCA8-44CD-BFF6-703A02D95215}"/>
              </a:ext>
            </a:extLst>
          </p:cNvPr>
          <p:cNvGraphicFramePr>
            <a:graphicFrameLocks noGrp="1"/>
          </p:cNvGraphicFramePr>
          <p:nvPr userDrawn="1">
            <p:extLst>
              <p:ext uri="{D42A27DB-BD31-4B8C-83A1-F6EECF244321}">
                <p14:modId xmlns:p14="http://schemas.microsoft.com/office/powerpoint/2010/main" val="1271095865"/>
              </p:ext>
            </p:extLst>
          </p:nvPr>
        </p:nvGraphicFramePr>
        <p:xfrm>
          <a:off x="1371600" y="2231136"/>
          <a:ext cx="21634704" cy="10525682"/>
        </p:xfrm>
        <a:graphic>
          <a:graphicData uri="http://schemas.openxmlformats.org/drawingml/2006/table">
            <a:tbl>
              <a:tblPr firstRow="1" bandRow="1">
                <a:tableStyleId>{2D5ABB26-0587-4C30-8999-92F81FD0307C}</a:tableStyleId>
              </a:tblPr>
              <a:tblGrid>
                <a:gridCol w="2501515">
                  <a:extLst>
                    <a:ext uri="{9D8B030D-6E8A-4147-A177-3AD203B41FA5}">
                      <a16:colId xmlns:a16="http://schemas.microsoft.com/office/drawing/2014/main" val="4041486317"/>
                    </a:ext>
                  </a:extLst>
                </a:gridCol>
                <a:gridCol w="19133189">
                  <a:extLst>
                    <a:ext uri="{9D8B030D-6E8A-4147-A177-3AD203B41FA5}">
                      <a16:colId xmlns:a16="http://schemas.microsoft.com/office/drawing/2014/main" val="3275127289"/>
                    </a:ext>
                  </a:extLst>
                </a:gridCol>
              </a:tblGrid>
              <a:tr h="507626">
                <a:tc>
                  <a:txBody>
                    <a:bodyPr/>
                    <a:lstStyle/>
                    <a:p>
                      <a:r>
                        <a:rPr lang="en-US" sz="2200" b="1" dirty="0">
                          <a:solidFill>
                            <a:srgbClr val="004185"/>
                          </a:solidFill>
                          <a:latin typeface="Open Sans" panose="020B0606030504020204" pitchFamily="34" charset="0"/>
                          <a:ea typeface="Open Sans" panose="020B0606030504020204" pitchFamily="34" charset="0"/>
                          <a:cs typeface="Open Sans" panose="020B0606030504020204" pitchFamily="34" charset="0"/>
                        </a:rPr>
                        <a:t>Subject</a:t>
                      </a:r>
                    </a:p>
                  </a:txBody>
                  <a:tcPr marL="0" marR="221615" marT="80682" marB="806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200" b="1" dirty="0">
                          <a:solidFill>
                            <a:srgbClr val="004185"/>
                          </a:solidFill>
                          <a:latin typeface="Open Sans" panose="020B0606030504020204" pitchFamily="34" charset="0"/>
                          <a:ea typeface="Open Sans" panose="020B0606030504020204" pitchFamily="34" charset="0"/>
                          <a:cs typeface="Open Sans" panose="020B0606030504020204" pitchFamily="34" charset="0"/>
                        </a:rPr>
                        <a:t>Description</a:t>
                      </a:r>
                    </a:p>
                  </a:txBody>
                  <a:tcPr marL="0" marR="221615" marT="80682" marB="806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2084460"/>
                  </a:ext>
                </a:extLst>
              </a:tr>
              <a:tr h="1567231">
                <a:tc>
                  <a:txBody>
                    <a:bodyPr/>
                    <a:lstStyle/>
                    <a:p>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Lifetime Income Score</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Lifetime Income Score is based on all actively employed and eligible participants that meet the following criteria: Date of birth on file, valid annual salary of at least $10,000, and assets from outside sources that are less than $5 million. The Lifetime Income Score assumes a retirement income replacement rate of 75% of current income for all participants or a different plan-chosen replacement rate when applicable. </a:t>
                      </a:r>
                    </a:p>
                    <a:p>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Assumptions used by the Lifetime Income Score change over time so the historical results provided may be based on assumptions that are different from the current period. For more information please see the Lifetime Income Score Important Information and Disclosure located on the Data Library dashboard in the Plan Service Center. </a:t>
                      </a:r>
                    </a:p>
                    <a:p>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0016095"/>
                  </a:ext>
                </a:extLst>
              </a:tr>
              <a:tr h="1290918">
                <a:tc>
                  <a:txBody>
                    <a:bodyPr/>
                    <a:lstStyle/>
                    <a:p>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Participation rate</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b="0" kern="12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participation rate represents the ratio of participants that are actively participating in the plan compared to the total population of actively employed participants that are eligible to contribute to the plan. Actively participating is defined as having a regular deferral election on the recordkeeping system that is greater than 0%/$0. Before-tax, Roth, after-tax, and catch-up deferral elections are included. </a:t>
                      </a:r>
                    </a:p>
                    <a:p>
                      <a:endParaRPr lang="en-US" sz="2000" b="0" kern="12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99036222"/>
                  </a:ext>
                </a:extLst>
              </a:tr>
              <a:tr h="1290918">
                <a:tc>
                  <a:txBody>
                    <a:bodyPr/>
                    <a:lstStyle/>
                    <a:p>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Contribution rates</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Contribution rates are based on all actively employed and eligible participants that have a regular deferral election on the recordkeeping system that is greater than 0%/$0. Before-tax, Roth, after-tax, and catch-up deferral elections are included.</a:t>
                      </a:r>
                    </a:p>
                    <a:p>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rates reflected always include percentage deferral elections. Flat dollar deferral elections are also included when a salary has been provided as a participant’s salary is used to convert their flat dollar deferral election to a percentage election.</a:t>
                      </a:r>
                    </a:p>
                    <a:p>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47399314"/>
                  </a:ext>
                </a:extLst>
              </a:tr>
              <a:tr h="1290918">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Money type utilization</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Money types are the different kinds of regular contributions that can be made which differ from each other in how they are taxed.  Money type utilization illustrates the different approaches that participants are using for managing the tax treatment of their future contributions. </a:t>
                      </a:r>
                      <a:r>
                        <a:rPr lang="en-US" sz="2000" kern="1200" dirty="0">
                          <a:solidFill>
                            <a:srgbClr val="000000"/>
                          </a:solidFill>
                          <a:latin typeface="+mn-lt"/>
                          <a:ea typeface="+mn-ea"/>
                          <a:cs typeface="Segoe UI" panose="020B0502040204020203" pitchFamily="34" charset="0"/>
                        </a:rPr>
                        <a:t>Each included participant is assigned to a single money type category and becomes part of the population of participants that their respective category’s insights are based on.</a:t>
                      </a: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 Refer to the contribution rates section above for details about how reporting on deferral elections is handled. </a:t>
                      </a:r>
                    </a:p>
                    <a:p>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money type categories are:</a:t>
                      </a:r>
                    </a:p>
                    <a:p>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171450" indent="-171450">
                        <a:spcAft>
                          <a:spcPts val="600"/>
                        </a:spcAft>
                        <a:buFont typeface="Arial" panose="020B0604020202020204" pitchFamily="34" charset="0"/>
                        <a:buChar char="•"/>
                      </a:pPr>
                      <a:r>
                        <a:rPr lang="en-US" sz="2000" b="1" dirty="0">
                          <a:solidFill>
                            <a:srgbClr val="000000"/>
                          </a:solidFill>
                          <a:latin typeface="+mn-lt"/>
                          <a:cs typeface="Segoe UI" panose="020B0502040204020203" pitchFamily="34" charset="0"/>
                        </a:rPr>
                        <a:t>Before-tax only</a:t>
                      </a:r>
                      <a:r>
                        <a:rPr lang="en-US" sz="2000" dirty="0">
                          <a:solidFill>
                            <a:srgbClr val="000000"/>
                          </a:solidFill>
                          <a:latin typeface="+mn-lt"/>
                          <a:cs typeface="Segoe UI" panose="020B0502040204020203" pitchFamily="34" charset="0"/>
                        </a:rPr>
                        <a:t>:  Population of participants where 100% of their deferral election is setup to make before-tax contributions.</a:t>
                      </a:r>
                    </a:p>
                    <a:p>
                      <a:pPr marL="171450" indent="-171450">
                        <a:spcAft>
                          <a:spcPts val="600"/>
                        </a:spcAft>
                        <a:buFont typeface="Arial" panose="020B0604020202020204" pitchFamily="34" charset="0"/>
                        <a:buChar char="•"/>
                      </a:pPr>
                      <a:r>
                        <a:rPr lang="en-US" sz="2000" b="1" dirty="0">
                          <a:solidFill>
                            <a:srgbClr val="000000"/>
                          </a:solidFill>
                          <a:latin typeface="+mn-lt"/>
                          <a:cs typeface="Segoe UI" panose="020B0502040204020203" pitchFamily="34" charset="0"/>
                        </a:rPr>
                        <a:t>Roth only</a:t>
                      </a:r>
                      <a:r>
                        <a:rPr lang="en-US" sz="2000" dirty="0">
                          <a:solidFill>
                            <a:srgbClr val="000000"/>
                          </a:solidFill>
                          <a:latin typeface="+mn-lt"/>
                          <a:cs typeface="Segoe UI" panose="020B0502040204020203" pitchFamily="34" charset="0"/>
                        </a:rPr>
                        <a:t>:  Population of participants where 100% of their deferral election is setup to make Roth contributions.</a:t>
                      </a:r>
                    </a:p>
                    <a:p>
                      <a:pPr marL="171450" indent="-171450">
                        <a:spcAft>
                          <a:spcPts val="600"/>
                        </a:spcAft>
                        <a:buFont typeface="Arial" panose="020B0604020202020204" pitchFamily="34" charset="0"/>
                        <a:buChar char="•"/>
                      </a:pPr>
                      <a:r>
                        <a:rPr lang="en-US" sz="2000" b="1" dirty="0">
                          <a:solidFill>
                            <a:srgbClr val="000000"/>
                          </a:solidFill>
                          <a:latin typeface="+mn-lt"/>
                          <a:cs typeface="Segoe UI" panose="020B0502040204020203" pitchFamily="34" charset="0"/>
                        </a:rPr>
                        <a:t>After-tax only</a:t>
                      </a:r>
                      <a:r>
                        <a:rPr lang="en-US" sz="2000" dirty="0">
                          <a:solidFill>
                            <a:srgbClr val="000000"/>
                          </a:solidFill>
                          <a:latin typeface="+mn-lt"/>
                          <a:cs typeface="Segoe UI" panose="020B0502040204020203" pitchFamily="34" charset="0"/>
                        </a:rPr>
                        <a:t>:  Population of participants where 100% of their deferral election is setup to make after-tax contributions.</a:t>
                      </a:r>
                    </a:p>
                    <a:p>
                      <a:pPr marL="171450" indent="-171450">
                        <a:buFont typeface="Arial" panose="020B0604020202020204" pitchFamily="34" charset="0"/>
                        <a:buChar char="•"/>
                      </a:pPr>
                      <a:r>
                        <a:rPr lang="en-US" sz="2000" b="1" dirty="0">
                          <a:solidFill>
                            <a:srgbClr val="000000"/>
                          </a:solidFill>
                          <a:latin typeface="+mn-lt"/>
                          <a:cs typeface="Segoe UI" panose="020B0502040204020203" pitchFamily="34" charset="0"/>
                        </a:rPr>
                        <a:t>Multiple types</a:t>
                      </a:r>
                      <a:r>
                        <a:rPr lang="en-US" sz="2000" dirty="0">
                          <a:solidFill>
                            <a:srgbClr val="000000"/>
                          </a:solidFill>
                          <a:latin typeface="+mn-lt"/>
                          <a:cs typeface="Segoe UI" panose="020B0502040204020203" pitchFamily="34" charset="0"/>
                        </a:rPr>
                        <a:t>:  Population of participants that have a deferral election setup to make contributions to two or more sources.</a:t>
                      </a:r>
                    </a:p>
                    <a:p>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39784156"/>
                  </a:ext>
                </a:extLst>
              </a:tr>
            </a:tbl>
          </a:graphicData>
        </a:graphic>
      </p:graphicFrame>
      <p:sp>
        <p:nvSpPr>
          <p:cNvPr id="2" name="Rectangle 1">
            <a:extLst>
              <a:ext uri="{FF2B5EF4-FFF2-40B4-BE49-F238E27FC236}">
                <a16:creationId xmlns:a16="http://schemas.microsoft.com/office/drawing/2014/main" id="{D789821D-1E33-3E6D-417E-59E513CB8DC1}"/>
              </a:ext>
            </a:extLst>
          </p:cNvPr>
          <p:cNvSpPr/>
          <p:nvPr userDrawn="1"/>
        </p:nvSpPr>
        <p:spPr>
          <a:xfrm>
            <a:off x="2360041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5" name="Rectangle 4">
            <a:extLst>
              <a:ext uri="{FF2B5EF4-FFF2-40B4-BE49-F238E27FC236}">
                <a16:creationId xmlns:a16="http://schemas.microsoft.com/office/drawing/2014/main" id="{DFD0634C-665F-D604-9083-4CF3DAE44B74}"/>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6" name="Slide Title">
            <a:extLst>
              <a:ext uri="{FF2B5EF4-FFF2-40B4-BE49-F238E27FC236}">
                <a16:creationId xmlns:a16="http://schemas.microsoft.com/office/drawing/2014/main" id="{8BEB99B7-E86C-3E56-7FB9-F0A23B599173}"/>
              </a:ext>
            </a:extLst>
          </p:cNvPr>
          <p:cNvSpPr txBox="1">
            <a:spLocks/>
          </p:cNvSpPr>
          <p:nvPr userDrawn="1"/>
        </p:nvSpPr>
        <p:spPr>
          <a:xfrm>
            <a:off x="1380744" y="914400"/>
            <a:ext cx="2163470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Glossary of terms</a:t>
            </a:r>
          </a:p>
        </p:txBody>
      </p:sp>
    </p:spTree>
    <p:extLst>
      <p:ext uri="{BB962C8B-B14F-4D97-AF65-F5344CB8AC3E}">
        <p14:creationId xmlns:p14="http://schemas.microsoft.com/office/powerpoint/2010/main" val="35525982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Glossary_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D7332A-01CF-4957-B805-53434F16CE56}"/>
              </a:ext>
            </a:extLst>
          </p:cNvPr>
          <p:cNvSpPr>
            <a:spLocks noGrp="1"/>
          </p:cNvSpPr>
          <p:nvPr>
            <p:ph type="sldNum" sz="quarter" idx="10"/>
          </p:nvPr>
        </p:nvSpPr>
        <p:spPr/>
        <p:txBody>
          <a:bodyPr/>
          <a:lstStyle/>
          <a:p>
            <a:pPr defTabSz="1613642">
              <a:defRPr/>
            </a:pPr>
            <a:fld id="{64271540-D4F9-AA4A-A05A-609A9D18762B}" type="slidenum">
              <a:rPr lang="en-US" smtClean="0">
                <a:solidFill>
                  <a:srgbClr val="000000"/>
                </a:solidFill>
              </a:rPr>
              <a:pPr defTabSz="1613642">
                <a:defRPr/>
              </a:pPr>
              <a:t>‹#›</a:t>
            </a:fld>
            <a:endParaRPr lang="en-US" dirty="0">
              <a:solidFill>
                <a:srgbClr val="000000"/>
              </a:solidFill>
            </a:endParaRPr>
          </a:p>
        </p:txBody>
      </p:sp>
      <p:graphicFrame>
        <p:nvGraphicFramePr>
          <p:cNvPr id="8" name="Table 4">
            <a:extLst>
              <a:ext uri="{FF2B5EF4-FFF2-40B4-BE49-F238E27FC236}">
                <a16:creationId xmlns:a16="http://schemas.microsoft.com/office/drawing/2014/main" id="{162D19AD-1998-43D3-AFE4-4E76D2148DE7}"/>
              </a:ext>
            </a:extLst>
          </p:cNvPr>
          <p:cNvGraphicFramePr>
            <a:graphicFrameLocks noGrp="1"/>
          </p:cNvGraphicFramePr>
          <p:nvPr userDrawn="1">
            <p:extLst>
              <p:ext uri="{D42A27DB-BD31-4B8C-83A1-F6EECF244321}">
                <p14:modId xmlns:p14="http://schemas.microsoft.com/office/powerpoint/2010/main" val="1217493527"/>
              </p:ext>
            </p:extLst>
          </p:nvPr>
        </p:nvGraphicFramePr>
        <p:xfrm>
          <a:off x="1371600" y="2231136"/>
          <a:ext cx="21634704" cy="8734192"/>
        </p:xfrm>
        <a:graphic>
          <a:graphicData uri="http://schemas.openxmlformats.org/drawingml/2006/table">
            <a:tbl>
              <a:tblPr firstRow="1" bandRow="1"/>
              <a:tblGrid>
                <a:gridCol w="2501517">
                  <a:extLst>
                    <a:ext uri="{9D8B030D-6E8A-4147-A177-3AD203B41FA5}">
                      <a16:colId xmlns:a16="http://schemas.microsoft.com/office/drawing/2014/main" val="4041486317"/>
                    </a:ext>
                  </a:extLst>
                </a:gridCol>
                <a:gridCol w="19133187">
                  <a:extLst>
                    <a:ext uri="{9D8B030D-6E8A-4147-A177-3AD203B41FA5}">
                      <a16:colId xmlns:a16="http://schemas.microsoft.com/office/drawing/2014/main" val="3275127289"/>
                    </a:ext>
                  </a:extLst>
                </a:gridCol>
              </a:tblGrid>
              <a:tr h="499558">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200" b="1" dirty="0">
                          <a:solidFill>
                            <a:srgbClr val="004185"/>
                          </a:solidFill>
                          <a:latin typeface="+mn-lt"/>
                          <a:cs typeface="Segoe UI" panose="020B0502040204020203" pitchFamily="34" charset="0"/>
                        </a:rPr>
                        <a:t>Subject</a:t>
                      </a:r>
                    </a:p>
                  </a:txBody>
                  <a:tcPr marL="0" marR="221615" marT="80682" marB="806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200" b="1" dirty="0">
                          <a:solidFill>
                            <a:srgbClr val="004185"/>
                          </a:solidFill>
                          <a:latin typeface="+mn-lt"/>
                          <a:cs typeface="Segoe UI" panose="020B0502040204020203" pitchFamily="34" charset="0"/>
                        </a:rPr>
                        <a:t>Description</a:t>
                      </a:r>
                    </a:p>
                  </a:txBody>
                  <a:tcPr marL="0" marR="221615" marT="80682" marB="806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2084460"/>
                  </a:ext>
                </a:extLst>
              </a:tr>
              <a:tr h="1587306">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000" b="1" dirty="0">
                          <a:solidFill>
                            <a:srgbClr val="000000"/>
                          </a:solidFill>
                          <a:latin typeface="+mn-lt"/>
                          <a:cs typeface="Segoe UI" panose="020B0502040204020203" pitchFamily="34" charset="0"/>
                        </a:rPr>
                        <a:t>Contribution insights</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pPr marL="0" marR="0" lvl="0" indent="0" algn="l" defTabSz="18283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00"/>
                          </a:solidFill>
                          <a:effectLst/>
                          <a:uLnTx/>
                          <a:uFillTx/>
                          <a:latin typeface="Open Sans"/>
                          <a:ea typeface="+mn-ea"/>
                          <a:cs typeface="Segoe UI" panose="020B0502040204020203" pitchFamily="34" charset="0"/>
                        </a:rPr>
                        <a:t>Contribution insights consider regular and catch-up payroll contributions that participants made to before-tax, Roth, and after-tax sources during the month associated with the stated month-end date. The population of participants that are evaluated are those that were eligible as of the stated month-end. This population of participants differs from those included in the contribution activity reporting as that reporting includes contributions for all participants regardless of their eligibility status at month-end.</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0581922"/>
                  </a:ext>
                </a:extLst>
              </a:tr>
              <a:tr h="1573306">
                <a:tc>
                  <a:txBody>
                    <a:bodyPr/>
                    <a:lstStyle/>
                    <a:p>
                      <a:pPr marL="0" marR="0" lvl="0" indent="0" algn="l" defTabSz="451315" rtl="0" eaLnBrk="1" fontAlgn="auto" latinLnBrk="0" hangingPunct="1">
                        <a:lnSpc>
                          <a:spcPct val="100000"/>
                        </a:lnSpc>
                        <a:spcBef>
                          <a:spcPts val="0"/>
                        </a:spcBef>
                        <a:spcAft>
                          <a:spcPts val="0"/>
                        </a:spcAft>
                        <a:buClrTx/>
                        <a:buSzTx/>
                        <a:buFontTx/>
                        <a:buNone/>
                        <a:tabLst/>
                        <a:defRPr/>
                      </a:pPr>
                      <a:r>
                        <a:rPr lang="en-US" sz="2000" b="1" dirty="0">
                          <a:solidFill>
                            <a:srgbClr val="000000"/>
                          </a:solidFill>
                          <a:latin typeface="+mn-lt"/>
                          <a:cs typeface="Segoe UI" panose="020B0502040204020203" pitchFamily="34" charset="0"/>
                        </a:rPr>
                        <a:t>Match behaviors</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rPr>
                        <a:t>Match behaviors illustrates participants that are eligible for employer match and the different levels at which they are utilizing their available match benefits. It only includes match benefits where the employer chooses to make an established contribution that is based on the elective contributions that a participant makes. This excludes non-elective employer contributions that do not require the participant to make a contribution. </a:t>
                      </a:r>
                    </a:p>
                    <a:p>
                      <a:pPr marL="0" marR="0" lvl="0" indent="0" algn="l" defTabSz="18283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p>
                      <a:pPr marL="0" marR="0" lvl="0" indent="0" algn="l" defTabSz="1828343"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rPr>
                        <a:t>Each participant is evaluated against the match rule that individually applies to them as a single plan can have multiple match rules that cover different populations of eligible participants. The evaluation is based on a participant’s deferral elections on file. Percentage deferral elections are always included and flat dollar deferral elections are also included when a salary has been provided as a participant’s salary is used to convert their flat dollar deferral election to a percentage election. Participants with flat dollar deferral elections but without a salary are excluded from the analysis.</a:t>
                      </a:r>
                    </a:p>
                    <a:p>
                      <a:pPr marL="0" marR="0" lvl="0" indent="0" algn="l" defTabSz="18283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p>
                      <a:pPr marL="0" marR="0" lvl="0" indent="0" algn="l" defTabSz="18283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rPr>
                        <a:t>Included participants are assigned to one of the following match behaviors:</a:t>
                      </a:r>
                    </a:p>
                    <a:p>
                      <a:pPr marL="0" marR="0" lvl="0" indent="0" algn="l" defTabSz="18283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p>
                      <a:pPr marL="171450" marR="0" lvl="0" indent="-171450" algn="l" defTabSz="18283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mn-lt"/>
                          <a:ea typeface="+mn-ea"/>
                          <a:cs typeface="Segoe UI" panose="020B0502040204020203" pitchFamily="34" charset="0"/>
                        </a:rPr>
                        <a:t>Not contributing</a:t>
                      </a:r>
                      <a:r>
                        <a:rPr kumimoji="0" lang="en-US" sz="2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rPr>
                        <a:t>:  Is eligible to contribute and to receive employer matching contributions but does not have a deferral election greater than 0%/$0 on file.</a:t>
                      </a:r>
                    </a:p>
                    <a:p>
                      <a:pPr marL="171450" marR="0" lvl="0" indent="-171450" algn="l" defTabSz="18283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mn-lt"/>
                          <a:ea typeface="+mn-ea"/>
                          <a:cs typeface="Segoe UI" panose="020B0502040204020203" pitchFamily="34" charset="0"/>
                        </a:rPr>
                        <a:t>Missing out</a:t>
                      </a:r>
                      <a:r>
                        <a:rPr kumimoji="0" lang="en-US" sz="2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rPr>
                        <a:t>:  Has a deferral election on file but it is below the amount required to receive the full amount of their available match benefit.</a:t>
                      </a:r>
                    </a:p>
                    <a:p>
                      <a:pPr marL="171450" marR="0" lvl="0" indent="-171450" algn="l" defTabSz="1828343"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mn-lt"/>
                          <a:ea typeface="+mn-ea"/>
                          <a:cs typeface="Segoe UI" panose="020B0502040204020203" pitchFamily="34" charset="0"/>
                        </a:rPr>
                        <a:t>Meeting the match</a:t>
                      </a:r>
                      <a:r>
                        <a:rPr kumimoji="0" lang="en-US" sz="2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rPr>
                        <a:t>:  Has a deferral election on file that is the same amount that is required to receive the full amount of their available match benefit.</a:t>
                      </a:r>
                    </a:p>
                    <a:p>
                      <a:pPr marL="171450" marR="0" lvl="0" indent="-171450" algn="l" defTabSz="182834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000000"/>
                          </a:solidFill>
                          <a:effectLst/>
                          <a:uLnTx/>
                          <a:uFillTx/>
                          <a:latin typeface="+mn-lt"/>
                          <a:ea typeface="+mn-ea"/>
                          <a:cs typeface="Segoe UI" panose="020B0502040204020203" pitchFamily="34" charset="0"/>
                        </a:rPr>
                        <a:t>Exceeding the match</a:t>
                      </a:r>
                      <a:r>
                        <a:rPr kumimoji="0" lang="en-US" sz="2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rPr>
                        <a:t>:  Has a deferral election on file that is higher than the amount required to receive the full amount of their available match benefit.</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65815"/>
                  </a:ext>
                </a:extLst>
              </a:tr>
              <a:tr h="1573306">
                <a:tc>
                  <a:txBody>
                    <a:bodyPr/>
                    <a:lstStyle/>
                    <a:p>
                      <a:pPr marL="0" marR="0" lvl="0" indent="0" algn="l" defTabSz="451315" rtl="0" eaLnBrk="1" fontAlgn="auto" latinLnBrk="0" hangingPunct="1">
                        <a:lnSpc>
                          <a:spcPct val="100000"/>
                        </a:lnSpc>
                        <a:spcBef>
                          <a:spcPts val="0"/>
                        </a:spcBef>
                        <a:spcAft>
                          <a:spcPts val="0"/>
                        </a:spcAft>
                        <a:buClrTx/>
                        <a:buSzTx/>
                        <a:buFontTx/>
                        <a:buNone/>
                        <a:tabLst/>
                        <a:defRPr/>
                      </a:pPr>
                      <a:r>
                        <a:rPr lang="en-US" sz="2000" b="1" dirty="0">
                          <a:solidFill>
                            <a:srgbClr val="000000"/>
                          </a:solidFill>
                          <a:latin typeface="+mn-lt"/>
                          <a:cs typeface="Segoe UI" panose="020B0502040204020203" pitchFamily="34" charset="0"/>
                        </a:rPr>
                        <a:t>Rate of return</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1315"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dirty="0">
                          <a:solidFill>
                            <a:srgbClr val="000000"/>
                          </a:solidFill>
                          <a:latin typeface="+mn-lt"/>
                          <a:cs typeface="Segoe UI" panose="020B0502040204020203" pitchFamily="34" charset="0"/>
                        </a:rPr>
                        <a:t>Rate of return is calculated in 1 month intervals based on the opening balance, transaction activity, and closing balance for the month. The calculation is consistent with the procedures called by the participant website for displaying a participant’s rate of return for a 1 month period. Determining the 1, 3, and 5 year returns is achieved by using an aggregation of the individual monthly rates of return for that period. Only participants with a result across all of the months in the period are included.</a:t>
                      </a:r>
                    </a:p>
                    <a:p>
                      <a:pPr marL="0" indent="0">
                        <a:buFont typeface="Arial" panose="020B0604020202020204" pitchFamily="34" charset="0"/>
                        <a:buNone/>
                      </a:pPr>
                      <a:endParaRPr lang="en-US" sz="2000" dirty="0">
                        <a:solidFill>
                          <a:srgbClr val="000000"/>
                        </a:solidFill>
                        <a:latin typeface="+mn-lt"/>
                        <a:cs typeface="Segoe UI" panose="020B0502040204020203"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62966350"/>
                  </a:ext>
                </a:extLst>
              </a:tr>
            </a:tbl>
          </a:graphicData>
        </a:graphic>
      </p:graphicFrame>
      <p:sp>
        <p:nvSpPr>
          <p:cNvPr id="2" name="Rectangle 1">
            <a:extLst>
              <a:ext uri="{FF2B5EF4-FFF2-40B4-BE49-F238E27FC236}">
                <a16:creationId xmlns:a16="http://schemas.microsoft.com/office/drawing/2014/main" id="{A0D3C344-0A9B-1886-1B2D-29F991E653C2}"/>
              </a:ext>
            </a:extLst>
          </p:cNvPr>
          <p:cNvSpPr/>
          <p:nvPr userDrawn="1"/>
        </p:nvSpPr>
        <p:spPr>
          <a:xfrm>
            <a:off x="2360041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5" name="Rectangle 4">
            <a:extLst>
              <a:ext uri="{FF2B5EF4-FFF2-40B4-BE49-F238E27FC236}">
                <a16:creationId xmlns:a16="http://schemas.microsoft.com/office/drawing/2014/main" id="{1FD355EA-0363-9699-BB3F-80558D7E9C70}"/>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6" name="Slide Title">
            <a:extLst>
              <a:ext uri="{FF2B5EF4-FFF2-40B4-BE49-F238E27FC236}">
                <a16:creationId xmlns:a16="http://schemas.microsoft.com/office/drawing/2014/main" id="{8FE8AF52-BBB3-60C2-115C-559EFC13270A}"/>
              </a:ext>
            </a:extLst>
          </p:cNvPr>
          <p:cNvSpPr txBox="1">
            <a:spLocks/>
          </p:cNvSpPr>
          <p:nvPr userDrawn="1"/>
        </p:nvSpPr>
        <p:spPr>
          <a:xfrm>
            <a:off x="1380744" y="914400"/>
            <a:ext cx="2163470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Glossary of terms</a:t>
            </a:r>
          </a:p>
        </p:txBody>
      </p:sp>
    </p:spTree>
    <p:extLst>
      <p:ext uri="{BB962C8B-B14F-4D97-AF65-F5344CB8AC3E}">
        <p14:creationId xmlns:p14="http://schemas.microsoft.com/office/powerpoint/2010/main" val="11553887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lossary_4">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D7332A-01CF-4957-B805-53434F16CE56}"/>
              </a:ext>
            </a:extLst>
          </p:cNvPr>
          <p:cNvSpPr>
            <a:spLocks noGrp="1"/>
          </p:cNvSpPr>
          <p:nvPr>
            <p:ph type="sldNum" sz="quarter" idx="10"/>
          </p:nvPr>
        </p:nvSpPr>
        <p:spPr/>
        <p:txBody>
          <a:bodyPr/>
          <a:lstStyle/>
          <a:p>
            <a:pPr defTabSz="1613642">
              <a:defRPr/>
            </a:pPr>
            <a:fld id="{64271540-D4F9-AA4A-A05A-609A9D18762B}" type="slidenum">
              <a:rPr lang="en-US" smtClean="0">
                <a:solidFill>
                  <a:srgbClr val="000000"/>
                </a:solidFill>
              </a:rPr>
              <a:pPr defTabSz="1613642">
                <a:defRPr/>
              </a:pPr>
              <a:t>‹#›</a:t>
            </a:fld>
            <a:endParaRPr lang="en-US" dirty="0">
              <a:solidFill>
                <a:srgbClr val="000000"/>
              </a:solidFill>
            </a:endParaRPr>
          </a:p>
        </p:txBody>
      </p:sp>
      <p:graphicFrame>
        <p:nvGraphicFramePr>
          <p:cNvPr id="7" name="Table 4">
            <a:extLst>
              <a:ext uri="{FF2B5EF4-FFF2-40B4-BE49-F238E27FC236}">
                <a16:creationId xmlns:a16="http://schemas.microsoft.com/office/drawing/2014/main" id="{7ED8E8FC-C5F5-4AD0-9972-38BE34FF7CCF}"/>
              </a:ext>
            </a:extLst>
          </p:cNvPr>
          <p:cNvGraphicFramePr>
            <a:graphicFrameLocks noGrp="1"/>
          </p:cNvGraphicFramePr>
          <p:nvPr userDrawn="1">
            <p:extLst>
              <p:ext uri="{D42A27DB-BD31-4B8C-83A1-F6EECF244321}">
                <p14:modId xmlns:p14="http://schemas.microsoft.com/office/powerpoint/2010/main" val="1720384430"/>
              </p:ext>
            </p:extLst>
          </p:nvPr>
        </p:nvGraphicFramePr>
        <p:xfrm>
          <a:off x="1371600" y="2231137"/>
          <a:ext cx="21634704" cy="9201372"/>
        </p:xfrm>
        <a:graphic>
          <a:graphicData uri="http://schemas.openxmlformats.org/drawingml/2006/table">
            <a:tbl>
              <a:tblPr firstRow="1" bandRow="1"/>
              <a:tblGrid>
                <a:gridCol w="2501517">
                  <a:extLst>
                    <a:ext uri="{9D8B030D-6E8A-4147-A177-3AD203B41FA5}">
                      <a16:colId xmlns:a16="http://schemas.microsoft.com/office/drawing/2014/main" val="4041486317"/>
                    </a:ext>
                  </a:extLst>
                </a:gridCol>
                <a:gridCol w="19133187">
                  <a:extLst>
                    <a:ext uri="{9D8B030D-6E8A-4147-A177-3AD203B41FA5}">
                      <a16:colId xmlns:a16="http://schemas.microsoft.com/office/drawing/2014/main" val="3275127289"/>
                    </a:ext>
                  </a:extLst>
                </a:gridCol>
              </a:tblGrid>
              <a:tr h="321405">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200" b="1" dirty="0">
                          <a:solidFill>
                            <a:srgbClr val="004185"/>
                          </a:solidFill>
                          <a:latin typeface="+mn-lt"/>
                          <a:cs typeface="Segoe UI" panose="020B0502040204020203" pitchFamily="34" charset="0"/>
                        </a:rPr>
                        <a:t>Subject</a:t>
                      </a:r>
                    </a:p>
                  </a:txBody>
                  <a:tcPr marL="0" marR="221615" marT="80682" marB="806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200" b="1" dirty="0">
                          <a:solidFill>
                            <a:srgbClr val="004185"/>
                          </a:solidFill>
                          <a:latin typeface="+mn-lt"/>
                          <a:cs typeface="Segoe UI" panose="020B0502040204020203" pitchFamily="34" charset="0"/>
                        </a:rPr>
                        <a:t>Description</a:t>
                      </a:r>
                    </a:p>
                  </a:txBody>
                  <a:tcPr marL="0" marR="221615" marT="80682" marB="806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2084460"/>
                  </a:ext>
                </a:extLst>
              </a:tr>
              <a:tr h="3766848">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000" b="1" dirty="0">
                          <a:solidFill>
                            <a:srgbClr val="000000"/>
                          </a:solidFill>
                          <a:latin typeface="+mn-lt"/>
                          <a:cs typeface="Segoe UI" panose="020B0502040204020203" pitchFamily="34" charset="0"/>
                        </a:rPr>
                        <a:t>Investment strategy</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000" kern="1200" dirty="0">
                          <a:solidFill>
                            <a:srgbClr val="000000"/>
                          </a:solidFill>
                          <a:latin typeface="+mn-lt"/>
                          <a:ea typeface="+mn-ea"/>
                          <a:cs typeface="Segoe UI" panose="020B0502040204020203" pitchFamily="34" charset="0"/>
                        </a:rPr>
                        <a:t>Investment strategy includes all actively employed and separated from service plan participants with a balance. Each participant is assigned to a single investment strategy by evaluating the criteria for each investment strategy against the participant’s fund balances and their use of investment services and features. This evaluation is done in a particular order and the investment strategy that ends up being assigned is the first one that has its criteria met. </a:t>
                      </a:r>
                    </a:p>
                    <a:p>
                      <a:endParaRPr lang="en-US" sz="2000" kern="1200" dirty="0">
                        <a:solidFill>
                          <a:srgbClr val="000000"/>
                        </a:solidFill>
                        <a:latin typeface="+mn-lt"/>
                        <a:ea typeface="+mn-ea"/>
                        <a:cs typeface="Segoe UI" panose="020B0502040204020203" pitchFamily="34" charset="0"/>
                      </a:endParaRPr>
                    </a:p>
                    <a:p>
                      <a:r>
                        <a:rPr lang="en-US" sz="2000" kern="1200" dirty="0">
                          <a:solidFill>
                            <a:srgbClr val="000000"/>
                          </a:solidFill>
                          <a:latin typeface="+mn-lt"/>
                          <a:ea typeface="+mn-ea"/>
                          <a:cs typeface="Segoe UI" panose="020B0502040204020203" pitchFamily="34" charset="0"/>
                        </a:rPr>
                        <a:t>The evaluation order and criteria for each possible investment strategy is as follows:</a:t>
                      </a:r>
                    </a:p>
                    <a:p>
                      <a:endParaRPr lang="en-US" sz="2000" kern="1200" dirty="0">
                        <a:solidFill>
                          <a:srgbClr val="000000"/>
                        </a:solidFill>
                        <a:latin typeface="+mn-lt"/>
                        <a:ea typeface="+mn-ea"/>
                        <a:cs typeface="Segoe UI" panose="020B0502040204020203" pitchFamily="34" charset="0"/>
                      </a:endParaRPr>
                    </a:p>
                    <a:p>
                      <a:pPr marL="285750" lvl="0" indent="-285750">
                        <a:spcAft>
                          <a:spcPts val="600"/>
                        </a:spcAft>
                        <a:buFont typeface="Arial" panose="020B0604020202020204" pitchFamily="34" charset="0"/>
                        <a:buChar char="•"/>
                      </a:pPr>
                      <a:r>
                        <a:rPr lang="en-US" sz="2000" b="1" u="none" kern="1200" dirty="0">
                          <a:solidFill>
                            <a:srgbClr val="000000"/>
                          </a:solidFill>
                          <a:latin typeface="+mn-lt"/>
                          <a:ea typeface="+mn-ea"/>
                          <a:cs typeface="Segoe UI" panose="020B0502040204020203" pitchFamily="34" charset="0"/>
                        </a:rPr>
                        <a:t>Managed accounts</a:t>
                      </a:r>
                      <a:r>
                        <a:rPr lang="en-US" sz="2000" u="none" kern="1200" dirty="0">
                          <a:solidFill>
                            <a:srgbClr val="000000"/>
                          </a:solidFill>
                          <a:latin typeface="+mn-lt"/>
                          <a:ea typeface="+mn-ea"/>
                          <a:cs typeface="Segoe UI" panose="020B0502040204020203" pitchFamily="34" charset="0"/>
                        </a:rPr>
                        <a:t>:  </a:t>
                      </a:r>
                      <a:r>
                        <a:rPr lang="en-US" sz="2000" kern="1200" dirty="0">
                          <a:solidFill>
                            <a:srgbClr val="000000"/>
                          </a:solidFill>
                          <a:latin typeface="+mn-lt"/>
                          <a:ea typeface="+mn-ea"/>
                          <a:cs typeface="Segoe UI" panose="020B0502040204020203" pitchFamily="34" charset="0"/>
                        </a:rPr>
                        <a:t>Assigned to any participant enrolled in an available managed account service.</a:t>
                      </a:r>
                    </a:p>
                    <a:p>
                      <a:pPr marL="285750" lvl="0" indent="-285750">
                        <a:spcAft>
                          <a:spcPts val="600"/>
                        </a:spcAft>
                        <a:buFont typeface="Arial" panose="020B0604020202020204" pitchFamily="34" charset="0"/>
                        <a:buChar char="•"/>
                      </a:pPr>
                      <a:r>
                        <a:rPr lang="en-US" sz="2000" b="1" u="none" kern="1200" dirty="0">
                          <a:solidFill>
                            <a:srgbClr val="000000"/>
                          </a:solidFill>
                          <a:latin typeface="+mn-lt"/>
                          <a:ea typeface="+mn-ea"/>
                          <a:cs typeface="Segoe UI" panose="020B0502040204020203" pitchFamily="34" charset="0"/>
                        </a:rPr>
                        <a:t>Online advice</a:t>
                      </a:r>
                      <a:r>
                        <a:rPr lang="en-US" sz="2000" u="none" kern="1200" dirty="0">
                          <a:solidFill>
                            <a:srgbClr val="000000"/>
                          </a:solidFill>
                          <a:latin typeface="+mn-lt"/>
                          <a:ea typeface="+mn-ea"/>
                          <a:cs typeface="Segoe UI" panose="020B0502040204020203" pitchFamily="34" charset="0"/>
                        </a:rPr>
                        <a:t>:  </a:t>
                      </a:r>
                      <a:r>
                        <a:rPr lang="en-US" sz="2000" kern="1200" dirty="0">
                          <a:solidFill>
                            <a:srgbClr val="000000"/>
                          </a:solidFill>
                          <a:latin typeface="+mn-lt"/>
                          <a:ea typeface="+mn-ea"/>
                          <a:cs typeface="Segoe UI" panose="020B0502040204020203" pitchFamily="34" charset="0"/>
                        </a:rPr>
                        <a:t>Assigned to any participant utilizing an available online advice service.</a:t>
                      </a:r>
                    </a:p>
                    <a:p>
                      <a:pPr marL="285750" lvl="0" indent="-285750">
                        <a:spcAft>
                          <a:spcPts val="600"/>
                        </a:spcAft>
                        <a:buFont typeface="Arial" panose="020B0604020202020204" pitchFamily="34" charset="0"/>
                        <a:buChar char="•"/>
                      </a:pPr>
                      <a:r>
                        <a:rPr lang="en-US" sz="2000" b="1" u="none" kern="1200" dirty="0">
                          <a:solidFill>
                            <a:srgbClr val="000000"/>
                          </a:solidFill>
                          <a:latin typeface="+mn-lt"/>
                          <a:ea typeface="+mn-ea"/>
                          <a:cs typeface="Segoe UI" panose="020B0502040204020203" pitchFamily="34" charset="0"/>
                        </a:rPr>
                        <a:t>Asset allocation model strategy</a:t>
                      </a:r>
                      <a:r>
                        <a:rPr lang="en-US" sz="2000" u="none" kern="1200" dirty="0">
                          <a:solidFill>
                            <a:srgbClr val="000000"/>
                          </a:solidFill>
                          <a:latin typeface="+mn-lt"/>
                          <a:ea typeface="+mn-ea"/>
                          <a:cs typeface="Segoe UI" panose="020B0502040204020203" pitchFamily="34" charset="0"/>
                        </a:rPr>
                        <a:t>:  </a:t>
                      </a:r>
                      <a:r>
                        <a:rPr lang="en-US" sz="2000" kern="1200" dirty="0">
                          <a:solidFill>
                            <a:srgbClr val="000000"/>
                          </a:solidFill>
                          <a:latin typeface="+mn-lt"/>
                          <a:ea typeface="+mn-ea"/>
                          <a:cs typeface="Segoe UI" panose="020B0502040204020203" pitchFamily="34" charset="0"/>
                        </a:rPr>
                        <a:t>Assigned to any participant enrolled in a model portfolio.</a:t>
                      </a:r>
                    </a:p>
                    <a:p>
                      <a:pPr marL="285750" marR="0" lvl="0" indent="-285750" algn="l" defTabSz="451315"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000" b="1" u="none" kern="1200" dirty="0">
                          <a:solidFill>
                            <a:srgbClr val="000000"/>
                          </a:solidFill>
                          <a:latin typeface="+mn-lt"/>
                          <a:ea typeface="+mn-ea"/>
                          <a:cs typeface="Segoe UI" panose="020B0502040204020203" pitchFamily="34" charset="0"/>
                        </a:rPr>
                        <a:t>Brokerage</a:t>
                      </a:r>
                      <a:r>
                        <a:rPr lang="en-US" sz="2000" u="none" kern="1200" dirty="0">
                          <a:solidFill>
                            <a:srgbClr val="000000"/>
                          </a:solidFill>
                          <a:latin typeface="+mn-lt"/>
                          <a:ea typeface="+mn-ea"/>
                          <a:cs typeface="Segoe UI" panose="020B0502040204020203" pitchFamily="34" charset="0"/>
                        </a:rPr>
                        <a:t>: </a:t>
                      </a:r>
                      <a:r>
                        <a:rPr lang="en-US" sz="2000" kern="1200" dirty="0">
                          <a:solidFill>
                            <a:srgbClr val="000000"/>
                          </a:solidFill>
                          <a:latin typeface="+mn-lt"/>
                          <a:ea typeface="+mn-ea"/>
                          <a:cs typeface="Segoe UI" panose="020B0502040204020203" pitchFamily="34" charset="0"/>
                        </a:rPr>
                        <a:t>Assigned to any participant utilizing an available self-directed brokerage account for any portion of their balance.</a:t>
                      </a:r>
                    </a:p>
                    <a:p>
                      <a:pPr marL="285750" lvl="0" indent="-285750">
                        <a:spcAft>
                          <a:spcPts val="600"/>
                        </a:spcAft>
                        <a:buFont typeface="Arial" panose="020B0604020202020204" pitchFamily="34" charset="0"/>
                        <a:buChar char="•"/>
                      </a:pPr>
                      <a:r>
                        <a:rPr lang="en-US" sz="2000" b="1" u="none" kern="1200" dirty="0">
                          <a:solidFill>
                            <a:srgbClr val="000000"/>
                          </a:solidFill>
                          <a:latin typeface="+mn-lt"/>
                          <a:ea typeface="+mn-ea"/>
                          <a:cs typeface="Segoe UI" panose="020B0502040204020203" pitchFamily="34" charset="0"/>
                        </a:rPr>
                        <a:t>Target-date strategy</a:t>
                      </a:r>
                      <a:r>
                        <a:rPr lang="en-US" sz="2000" u="none" kern="1200" dirty="0">
                          <a:solidFill>
                            <a:srgbClr val="000000"/>
                          </a:solidFill>
                          <a:latin typeface="+mn-lt"/>
                          <a:ea typeface="+mn-ea"/>
                          <a:cs typeface="Segoe UI" panose="020B0502040204020203" pitchFamily="34" charset="0"/>
                        </a:rPr>
                        <a:t>:  </a:t>
                      </a:r>
                      <a:r>
                        <a:rPr lang="en-US" sz="2000" kern="1200" dirty="0">
                          <a:solidFill>
                            <a:srgbClr val="000000"/>
                          </a:solidFill>
                          <a:latin typeface="+mn-lt"/>
                          <a:ea typeface="+mn-ea"/>
                          <a:cs typeface="Segoe UI" panose="020B0502040204020203" pitchFamily="34" charset="0"/>
                        </a:rPr>
                        <a:t>Assigned to any participant with greater than 95% of their balance invested in one or two target-date funds.  5% of their remaining balance may be invested in funds in other asset classes.</a:t>
                      </a:r>
                    </a:p>
                    <a:p>
                      <a:pPr marL="285750" lvl="0" indent="-285750">
                        <a:spcAft>
                          <a:spcPts val="600"/>
                        </a:spcAft>
                        <a:buFont typeface="Arial" panose="020B0604020202020204" pitchFamily="34" charset="0"/>
                        <a:buChar char="•"/>
                      </a:pPr>
                      <a:r>
                        <a:rPr lang="en-US" sz="2000" b="1" u="none" kern="1200" dirty="0">
                          <a:solidFill>
                            <a:srgbClr val="000000"/>
                          </a:solidFill>
                          <a:latin typeface="+mn-lt"/>
                          <a:ea typeface="+mn-ea"/>
                          <a:cs typeface="Segoe UI" panose="020B0502040204020203" pitchFamily="34" charset="0"/>
                        </a:rPr>
                        <a:t>Risk-based strategy</a:t>
                      </a:r>
                      <a:r>
                        <a:rPr lang="en-US" sz="2000" u="none" kern="1200" dirty="0">
                          <a:solidFill>
                            <a:srgbClr val="000000"/>
                          </a:solidFill>
                          <a:latin typeface="+mn-lt"/>
                          <a:ea typeface="+mn-ea"/>
                          <a:cs typeface="Segoe UI" panose="020B0502040204020203" pitchFamily="34" charset="0"/>
                        </a:rPr>
                        <a:t>:   </a:t>
                      </a:r>
                      <a:r>
                        <a:rPr lang="en-US" sz="2000" kern="1200" dirty="0">
                          <a:solidFill>
                            <a:srgbClr val="000000"/>
                          </a:solidFill>
                          <a:latin typeface="+mn-lt"/>
                          <a:ea typeface="+mn-ea"/>
                          <a:cs typeface="Segoe UI" panose="020B0502040204020203" pitchFamily="34" charset="0"/>
                        </a:rPr>
                        <a:t>Assigned to any participant with greater than 95% of their balance invested in one or two risk-based funds. 5% of their remaining balance may be invested in funds from other asset classes.</a:t>
                      </a:r>
                    </a:p>
                    <a:p>
                      <a:pPr marL="285750" lvl="0" indent="-285750">
                        <a:spcAft>
                          <a:spcPts val="600"/>
                        </a:spcAft>
                        <a:buFont typeface="Arial" panose="020B0604020202020204" pitchFamily="34" charset="0"/>
                        <a:buChar char="•"/>
                      </a:pPr>
                      <a:r>
                        <a:rPr lang="en-US" sz="2000" b="1" u="none" kern="1200" dirty="0">
                          <a:solidFill>
                            <a:srgbClr val="000000"/>
                          </a:solidFill>
                          <a:latin typeface="+mn-lt"/>
                          <a:ea typeface="+mn-ea"/>
                          <a:cs typeface="Segoe UI" panose="020B0502040204020203" pitchFamily="34" charset="0"/>
                        </a:rPr>
                        <a:t>Do-it-yourself strategy:  </a:t>
                      </a:r>
                      <a:r>
                        <a:rPr lang="en-US" sz="2000" kern="1200" dirty="0">
                          <a:solidFill>
                            <a:srgbClr val="000000"/>
                          </a:solidFill>
                          <a:latin typeface="+mn-lt"/>
                          <a:ea typeface="+mn-ea"/>
                          <a:cs typeface="Segoe UI" panose="020B0502040204020203" pitchFamily="34" charset="0"/>
                        </a:rPr>
                        <a:t>Assigned to any participant that is not classified under any of the above investment strategies.</a:t>
                      </a:r>
                    </a:p>
                    <a:p>
                      <a:pPr marL="737065" lvl="1" indent="-285750">
                        <a:spcAft>
                          <a:spcPts val="600"/>
                        </a:spcAft>
                        <a:buFont typeface="Arial" panose="020B0604020202020204" pitchFamily="34" charset="0"/>
                        <a:buChar char="•"/>
                      </a:pPr>
                      <a:endParaRPr lang="en-US" sz="2000" kern="1200" dirty="0">
                        <a:solidFill>
                          <a:srgbClr val="000000"/>
                        </a:solidFill>
                        <a:latin typeface="+mn-lt"/>
                        <a:ea typeface="+mn-ea"/>
                        <a:cs typeface="Segoe UI" panose="020B0502040204020203" pitchFamily="34" charset="0"/>
                      </a:endParaRPr>
                    </a:p>
                    <a:p>
                      <a:pPr marL="0" lvl="0" indent="0">
                        <a:spcAft>
                          <a:spcPts val="600"/>
                        </a:spcAft>
                        <a:buFont typeface="Arial" panose="020B0604020202020204" pitchFamily="34" charset="0"/>
                        <a:buNone/>
                      </a:pPr>
                      <a:r>
                        <a:rPr lang="en-US" sz="2000" kern="1200" dirty="0">
                          <a:solidFill>
                            <a:srgbClr val="000000"/>
                          </a:solidFill>
                          <a:latin typeface="+mn-lt"/>
                          <a:ea typeface="+mn-ea"/>
                          <a:cs typeface="Segoe UI" panose="020B0502040204020203" pitchFamily="34" charset="0"/>
                        </a:rPr>
                        <a:t>When applicable, the number of participants and their associated total balances that are assigned to the Target-date strategy or the Risk-based strategy will not match the assets and participant counts reported elsewhere for the funds within the Target-date or Risk-based asset classes. This is because all fund reporting is based on the holdings of all participants, regardless of a participant’s assigned investment strategy. </a:t>
                      </a:r>
                    </a:p>
                    <a:p>
                      <a:pPr marL="0" lvl="0" indent="0">
                        <a:spcAft>
                          <a:spcPts val="600"/>
                        </a:spcAft>
                        <a:buFont typeface="Arial" panose="020B0604020202020204" pitchFamily="34" charset="0"/>
                        <a:buNone/>
                      </a:pPr>
                      <a:endParaRPr lang="en-US" sz="2000" dirty="0">
                        <a:solidFill>
                          <a:srgbClr val="000000"/>
                        </a:solidFill>
                        <a:latin typeface="+mn-lt"/>
                        <a:cs typeface="Segoe UI" panose="020B0502040204020203"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0581922"/>
                  </a:ext>
                </a:extLst>
              </a:tr>
              <a:tr h="335862">
                <a:tc>
                  <a:txBody>
                    <a:bodyPr/>
                    <a:lstStyle/>
                    <a:p>
                      <a:r>
                        <a:rPr lang="en-US" sz="2000" b="1" dirty="0">
                          <a:solidFill>
                            <a:srgbClr val="000000"/>
                          </a:solidFill>
                          <a:latin typeface="+mn-lt"/>
                          <a:cs typeface="Segoe UI" panose="020B0502040204020203" pitchFamily="34" charset="0"/>
                        </a:rPr>
                        <a:t>Equity exposure</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spcAft>
                          <a:spcPts val="600"/>
                        </a:spcAft>
                        <a:buFont typeface="Arial" panose="020B0604020202020204" pitchFamily="34" charset="0"/>
                        <a:buNone/>
                      </a:pPr>
                      <a:r>
                        <a:rPr lang="en-US" sz="2000" dirty="0">
                          <a:solidFill>
                            <a:srgbClr val="000000"/>
                          </a:solidFill>
                          <a:latin typeface="+mn-lt"/>
                          <a:cs typeface="Segoe UI" panose="020B0502040204020203" pitchFamily="34" charset="0"/>
                        </a:rPr>
                        <a:t>A participant’s total equity exposure is the ratio of the total amount of their balance (across all investment options) that is exposed to equities, compared to their overall account balance. The amount that is exposed to equities for each individual investment option is calculated by multiplying the participant’s balance within the fund by the percentage of the fund’s underlying holdings that are in equity asset classes. The underlying asset allocation of each investment option is sourced from Morningstar LLC. In the event that an investment option’s asset allocation is unavailable, it is defaulted to having 50% allocated to equities. </a:t>
                      </a:r>
                    </a:p>
                    <a:p>
                      <a:pPr marL="0" lvl="0" indent="0">
                        <a:spcAft>
                          <a:spcPts val="600"/>
                        </a:spcAft>
                        <a:buFont typeface="Arial" panose="020B0604020202020204" pitchFamily="34" charset="0"/>
                        <a:buNone/>
                      </a:pPr>
                      <a:endParaRPr lang="en-US" sz="2000" dirty="0">
                        <a:solidFill>
                          <a:srgbClr val="000000"/>
                        </a:solidFill>
                        <a:latin typeface="+mn-lt"/>
                        <a:cs typeface="Segoe UI" panose="020B0502040204020203"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51396873"/>
                  </a:ext>
                </a:extLst>
              </a:tr>
            </a:tbl>
          </a:graphicData>
        </a:graphic>
      </p:graphicFrame>
      <p:sp>
        <p:nvSpPr>
          <p:cNvPr id="2" name="Rectangle 1">
            <a:extLst>
              <a:ext uri="{FF2B5EF4-FFF2-40B4-BE49-F238E27FC236}">
                <a16:creationId xmlns:a16="http://schemas.microsoft.com/office/drawing/2014/main" id="{FD986F30-7DCB-A6E8-982B-F13E0CEE9983}"/>
              </a:ext>
            </a:extLst>
          </p:cNvPr>
          <p:cNvSpPr/>
          <p:nvPr userDrawn="1"/>
        </p:nvSpPr>
        <p:spPr>
          <a:xfrm>
            <a:off x="2360041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5" name="Rectangle 4">
            <a:extLst>
              <a:ext uri="{FF2B5EF4-FFF2-40B4-BE49-F238E27FC236}">
                <a16:creationId xmlns:a16="http://schemas.microsoft.com/office/drawing/2014/main" id="{CB60820E-4B29-C2DC-F007-2E064970AB0A}"/>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6" name="Slide Title">
            <a:extLst>
              <a:ext uri="{FF2B5EF4-FFF2-40B4-BE49-F238E27FC236}">
                <a16:creationId xmlns:a16="http://schemas.microsoft.com/office/drawing/2014/main" id="{CBCC7679-D63A-5FE2-C8BE-7204175645A6}"/>
              </a:ext>
            </a:extLst>
          </p:cNvPr>
          <p:cNvSpPr txBox="1">
            <a:spLocks/>
          </p:cNvSpPr>
          <p:nvPr userDrawn="1"/>
        </p:nvSpPr>
        <p:spPr>
          <a:xfrm>
            <a:off x="1380744" y="914400"/>
            <a:ext cx="2163470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Glossary of terms</a:t>
            </a:r>
          </a:p>
        </p:txBody>
      </p:sp>
    </p:spTree>
    <p:extLst>
      <p:ext uri="{BB962C8B-B14F-4D97-AF65-F5344CB8AC3E}">
        <p14:creationId xmlns:p14="http://schemas.microsoft.com/office/powerpoint/2010/main" val="2661109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Glossary_5">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D7332A-01CF-4957-B805-53434F16CE56}"/>
              </a:ext>
            </a:extLst>
          </p:cNvPr>
          <p:cNvSpPr>
            <a:spLocks noGrp="1"/>
          </p:cNvSpPr>
          <p:nvPr>
            <p:ph type="sldNum" sz="quarter" idx="10"/>
          </p:nvPr>
        </p:nvSpPr>
        <p:spPr/>
        <p:txBody>
          <a:bodyPr/>
          <a:lstStyle/>
          <a:p>
            <a:pPr defTabSz="1613642">
              <a:defRPr/>
            </a:pPr>
            <a:fld id="{64271540-D4F9-AA4A-A05A-609A9D18762B}" type="slidenum">
              <a:rPr lang="en-US" smtClean="0">
                <a:solidFill>
                  <a:srgbClr val="000000"/>
                </a:solidFill>
              </a:rPr>
              <a:pPr defTabSz="1613642">
                <a:defRPr/>
              </a:pPr>
              <a:t>‹#›</a:t>
            </a:fld>
            <a:endParaRPr lang="en-US" dirty="0">
              <a:solidFill>
                <a:srgbClr val="000000"/>
              </a:solidFill>
            </a:endParaRPr>
          </a:p>
        </p:txBody>
      </p:sp>
      <p:graphicFrame>
        <p:nvGraphicFramePr>
          <p:cNvPr id="7" name="Table 4">
            <a:extLst>
              <a:ext uri="{FF2B5EF4-FFF2-40B4-BE49-F238E27FC236}">
                <a16:creationId xmlns:a16="http://schemas.microsoft.com/office/drawing/2014/main" id="{7ED8E8FC-C5F5-4AD0-9972-38BE34FF7CCF}"/>
              </a:ext>
            </a:extLst>
          </p:cNvPr>
          <p:cNvGraphicFramePr>
            <a:graphicFrameLocks noGrp="1"/>
          </p:cNvGraphicFramePr>
          <p:nvPr userDrawn="1">
            <p:extLst>
              <p:ext uri="{D42A27DB-BD31-4B8C-83A1-F6EECF244321}">
                <p14:modId xmlns:p14="http://schemas.microsoft.com/office/powerpoint/2010/main" val="667814621"/>
              </p:ext>
            </p:extLst>
          </p:nvPr>
        </p:nvGraphicFramePr>
        <p:xfrm>
          <a:off x="1371600" y="2231136"/>
          <a:ext cx="21634704" cy="9688378"/>
        </p:xfrm>
        <a:graphic>
          <a:graphicData uri="http://schemas.openxmlformats.org/drawingml/2006/table">
            <a:tbl>
              <a:tblPr firstRow="1" bandRow="1"/>
              <a:tblGrid>
                <a:gridCol w="2501517">
                  <a:extLst>
                    <a:ext uri="{9D8B030D-6E8A-4147-A177-3AD203B41FA5}">
                      <a16:colId xmlns:a16="http://schemas.microsoft.com/office/drawing/2014/main" val="4041486317"/>
                    </a:ext>
                  </a:extLst>
                </a:gridCol>
                <a:gridCol w="19133187">
                  <a:extLst>
                    <a:ext uri="{9D8B030D-6E8A-4147-A177-3AD203B41FA5}">
                      <a16:colId xmlns:a16="http://schemas.microsoft.com/office/drawing/2014/main" val="3275127289"/>
                    </a:ext>
                  </a:extLst>
                </a:gridCol>
              </a:tblGrid>
              <a:tr h="499558">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200" b="1" dirty="0">
                          <a:solidFill>
                            <a:srgbClr val="004185"/>
                          </a:solidFill>
                          <a:latin typeface="+mn-lt"/>
                          <a:cs typeface="Segoe UI" panose="020B0502040204020203" pitchFamily="34" charset="0"/>
                        </a:rPr>
                        <a:t>Subject</a:t>
                      </a:r>
                    </a:p>
                  </a:txBody>
                  <a:tcPr marL="0" marR="221615" marT="80682" marB="806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200" b="1" dirty="0">
                          <a:solidFill>
                            <a:srgbClr val="004185"/>
                          </a:solidFill>
                          <a:latin typeface="+mn-lt"/>
                          <a:cs typeface="Segoe UI" panose="020B0502040204020203" pitchFamily="34" charset="0"/>
                        </a:rPr>
                        <a:t>Description</a:t>
                      </a:r>
                    </a:p>
                  </a:txBody>
                  <a:tcPr marL="0" marR="221615" marT="80682" marB="806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32084460"/>
                  </a:ext>
                </a:extLst>
              </a:tr>
              <a:tr h="782167">
                <a:tc>
                  <a:txBody>
                    <a:bodyPr/>
                    <a:lstStyle/>
                    <a:p>
                      <a:r>
                        <a:rPr lang="en-US" sz="2000" b="1" dirty="0">
                          <a:solidFill>
                            <a:srgbClr val="000000"/>
                          </a:solidFill>
                          <a:latin typeface="+mn-lt"/>
                          <a:cs typeface="Segoe UI" panose="020B0502040204020203" pitchFamily="34" charset="0"/>
                        </a:rPr>
                        <a:t>Concentrated investment</a:t>
                      </a:r>
                    </a:p>
                    <a:p>
                      <a:r>
                        <a:rPr lang="en-US" sz="2000" b="1" dirty="0">
                          <a:solidFill>
                            <a:srgbClr val="000000"/>
                          </a:solidFill>
                          <a:latin typeface="+mn-lt"/>
                          <a:cs typeface="Segoe UI" panose="020B0502040204020203" pitchFamily="34" charset="0"/>
                        </a:rPr>
                        <a:t>extremes</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1315"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mn-lt"/>
                          <a:cs typeface="Segoe UI" panose="020B0502040204020203" pitchFamily="34" charset="0"/>
                        </a:rPr>
                        <a:t>The concentrated investment extremes insights presented are based on all actively employed and separated from service plan participants that have a balance greater than $0 and that have been classified as using the Do-it-yourself investment strategy. Concentrated investment extremes are defined as:</a:t>
                      </a:r>
                    </a:p>
                    <a:p>
                      <a:pPr marL="0" marR="0" lvl="0" indent="0" algn="l" defTabSz="451315" rtl="0" eaLnBrk="1" fontAlgn="auto" latinLnBrk="0" hangingPunct="1">
                        <a:lnSpc>
                          <a:spcPct val="100000"/>
                        </a:lnSpc>
                        <a:spcBef>
                          <a:spcPts val="0"/>
                        </a:spcBef>
                        <a:spcAft>
                          <a:spcPts val="0"/>
                        </a:spcAft>
                        <a:buClrTx/>
                        <a:buSzTx/>
                        <a:buFontTx/>
                        <a:buNone/>
                        <a:tabLst/>
                        <a:defRPr/>
                      </a:pPr>
                      <a:endParaRPr lang="en-US" sz="2000" dirty="0">
                        <a:solidFill>
                          <a:srgbClr val="000000"/>
                        </a:solidFill>
                        <a:latin typeface="+mn-lt"/>
                        <a:cs typeface="Segoe UI" panose="020B0502040204020203" pitchFamily="34" charset="0"/>
                      </a:endParaRPr>
                    </a:p>
                    <a:p>
                      <a:pPr marL="0" marR="0" lvl="0" indent="0" algn="l" defTabSz="451315" rtl="0" eaLnBrk="1" fontAlgn="auto" latinLnBrk="0" hangingPunct="1">
                        <a:lnSpc>
                          <a:spcPct val="100000"/>
                        </a:lnSpc>
                        <a:spcBef>
                          <a:spcPts val="0"/>
                        </a:spcBef>
                        <a:spcAft>
                          <a:spcPts val="600"/>
                        </a:spcAft>
                        <a:buClrTx/>
                        <a:buSzTx/>
                        <a:buFontTx/>
                        <a:buNone/>
                        <a:tabLst/>
                        <a:defRPr/>
                      </a:pPr>
                      <a:r>
                        <a:rPr lang="en-US" sz="2000" b="1" dirty="0">
                          <a:solidFill>
                            <a:srgbClr val="000000"/>
                          </a:solidFill>
                          <a:latin typeface="+mn-lt"/>
                          <a:cs typeface="Segoe UI" panose="020B0502040204020203" pitchFamily="34" charset="0"/>
                        </a:rPr>
                        <a:t>Equity risk</a:t>
                      </a:r>
                      <a:r>
                        <a:rPr kumimoji="0" lang="en-US" sz="2000" b="0" i="0" u="none" strike="noStrike" kern="1200" cap="none" spc="0" normalizeH="0" baseline="0" dirty="0">
                          <a:ln>
                            <a:noFill/>
                          </a:ln>
                          <a:solidFill>
                            <a:srgbClr val="000000"/>
                          </a:solidFill>
                          <a:effectLst/>
                          <a:uLnTx/>
                          <a:uFillTx/>
                          <a:latin typeface="+mn-lt"/>
                          <a:ea typeface="+mn-ea"/>
                          <a:cs typeface="Segoe UI" panose="020B0502040204020203" pitchFamily="34" charset="0"/>
                        </a:rPr>
                        <a:t>:  Participants that are age 50 or older and that have 75% or more of their total balance exposed to equities.</a:t>
                      </a:r>
                      <a:endParaRPr kumimoji="0" lang="en-US" sz="2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p>
                      <a:pPr marL="342900" marR="0" lvl="0" indent="-342900" algn="l" defTabSz="182834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rPr>
                        <a:t>These participants may be inadvertently over-exposing themselves to too much equity (or market) risk, causing them to be vulnerable in market downturns or times of general volatility, a risk particularly harmful to those nearest retirement.</a:t>
                      </a:r>
                    </a:p>
                    <a:p>
                      <a:pPr marL="171450" marR="0" lvl="0" indent="-171450" algn="l" defTabSz="182834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mn-lt"/>
                        <a:ea typeface="+mn-ea"/>
                        <a:cs typeface="Segoe UI" panose="020B0502040204020203" pitchFamily="34" charset="0"/>
                      </a:endParaRPr>
                    </a:p>
                    <a:p>
                      <a:pPr marL="0" marR="0" lvl="0" indent="0" algn="l" defTabSz="451315" rtl="0" eaLnBrk="1" fontAlgn="auto" latinLnBrk="0" hangingPunct="1">
                        <a:lnSpc>
                          <a:spcPct val="100000"/>
                        </a:lnSpc>
                        <a:spcBef>
                          <a:spcPts val="0"/>
                        </a:spcBef>
                        <a:spcAft>
                          <a:spcPts val="600"/>
                        </a:spcAft>
                        <a:buClrTx/>
                        <a:buSzTx/>
                        <a:buFontTx/>
                        <a:buNone/>
                        <a:tabLst/>
                        <a:defRPr/>
                      </a:pPr>
                      <a:r>
                        <a:rPr lang="en-US" sz="2000" b="1" dirty="0">
                          <a:solidFill>
                            <a:srgbClr val="000000"/>
                          </a:solidFill>
                          <a:latin typeface="+mn-lt"/>
                          <a:cs typeface="Segoe UI" panose="020B0502040204020203" pitchFamily="34" charset="0"/>
                        </a:rPr>
                        <a:t>Inflation risk:  </a:t>
                      </a:r>
                      <a:r>
                        <a:rPr kumimoji="0" lang="en-US" sz="2000" b="0" i="0" u="none" strike="noStrike" kern="1200" cap="none" spc="0" normalizeH="0" baseline="0" dirty="0">
                          <a:ln>
                            <a:noFill/>
                          </a:ln>
                          <a:solidFill>
                            <a:srgbClr val="000000"/>
                          </a:solidFill>
                          <a:effectLst/>
                          <a:uLnTx/>
                          <a:uFillTx/>
                          <a:latin typeface="+mn-lt"/>
                          <a:ea typeface="+mn-ea"/>
                          <a:cs typeface="Segoe UI" panose="020B0502040204020203" pitchFamily="34" charset="0"/>
                        </a:rPr>
                        <a:t>Participants of any age, that have 10% or less of their total balance exposed to equities.</a:t>
                      </a:r>
                    </a:p>
                    <a:p>
                      <a:pPr marL="342900" marR="0" lvl="0" indent="-342900" algn="l" defTabSz="45131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000000"/>
                          </a:solidFill>
                          <a:latin typeface="+mn-lt"/>
                          <a:cs typeface="Segoe UI" panose="020B0502040204020203" pitchFamily="34" charset="0"/>
                        </a:rPr>
                        <a:t>These participants may be too removed from the market. While taking on too much risk, as illustrated with the equity extreme definition, can be detrimental to participant outcomes, the inverse can also be true. Participants underexposed to equities (or the market more broadly) can suffer from lack of investment returns which would otherwise bolster their performance and account balance growth.</a:t>
                      </a:r>
                    </a:p>
                    <a:p>
                      <a:pPr marL="0" marR="0" lvl="0" indent="0" algn="l" defTabSz="451315" rtl="0" eaLnBrk="1" fontAlgn="auto" latinLnBrk="0" hangingPunct="1">
                        <a:lnSpc>
                          <a:spcPct val="100000"/>
                        </a:lnSpc>
                        <a:spcBef>
                          <a:spcPts val="0"/>
                        </a:spcBef>
                        <a:spcAft>
                          <a:spcPts val="0"/>
                        </a:spcAft>
                        <a:buClrTx/>
                        <a:buSzTx/>
                        <a:buFontTx/>
                        <a:buNone/>
                        <a:tabLst/>
                        <a:defRPr/>
                      </a:pPr>
                      <a:endParaRPr lang="en-US" sz="2000" dirty="0">
                        <a:solidFill>
                          <a:srgbClr val="000000"/>
                        </a:solidFill>
                        <a:latin typeface="+mn-lt"/>
                        <a:cs typeface="Segoe UI" panose="020B0502040204020203"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49974571"/>
                  </a:ext>
                </a:extLst>
              </a:tr>
              <a:tr h="272440">
                <a:tc>
                  <a:txBody>
                    <a:bodyPr/>
                    <a:lstStyle/>
                    <a:p>
                      <a:r>
                        <a:rPr lang="en-US" sz="2000" b="1" dirty="0">
                          <a:solidFill>
                            <a:srgbClr val="000000"/>
                          </a:solidFill>
                          <a:latin typeface="+mn-lt"/>
                          <a:cs typeface="Segoe UI" panose="020B0502040204020203" pitchFamily="34" charset="0"/>
                        </a:rPr>
                        <a:t>Advisory services</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1315"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mn-lt"/>
                          <a:cs typeface="Segoe UI" panose="020B0502040204020203" pitchFamily="34" charset="0"/>
                        </a:rPr>
                        <a:t>Advisory services includes all active and terminated participants with a balance. It compares the participants enrolled in the managed account service or online advice service against the participants that are not enrolled as of the last day of the reporting period. Each participant is only included in one group.</a:t>
                      </a:r>
                    </a:p>
                    <a:p>
                      <a:pPr marL="0" marR="0" lvl="0" indent="0" algn="l" defTabSz="451315" rtl="0" eaLnBrk="1" fontAlgn="auto" latinLnBrk="0" hangingPunct="1">
                        <a:lnSpc>
                          <a:spcPct val="100000"/>
                        </a:lnSpc>
                        <a:spcBef>
                          <a:spcPts val="0"/>
                        </a:spcBef>
                        <a:spcAft>
                          <a:spcPts val="0"/>
                        </a:spcAft>
                        <a:buClrTx/>
                        <a:buSzTx/>
                        <a:buFontTx/>
                        <a:buNone/>
                        <a:tabLst/>
                        <a:defRPr/>
                      </a:pPr>
                      <a:endParaRPr lang="en-US" sz="2000" dirty="0">
                        <a:solidFill>
                          <a:srgbClr val="000000"/>
                        </a:solidFill>
                        <a:latin typeface="+mn-lt"/>
                        <a:cs typeface="Segoe UI" panose="020B0502040204020203"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7668691"/>
                  </a:ext>
                </a:extLst>
              </a:tr>
              <a:tr h="0">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Fund exposure by investment strategy</a:t>
                      </a:r>
                    </a:p>
                    <a:p>
                      <a:endParaRPr lang="en-US" sz="2000" b="1" dirty="0">
                        <a:solidFill>
                          <a:srgbClr val="000000"/>
                        </a:solidFill>
                        <a:latin typeface="+mn-lt"/>
                        <a:cs typeface="Segoe UI" panose="020B0502040204020203"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451315"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The calculation for an individual participant’s exposure to an investment option is: Participant’s balance in the investment option divided by the participant’s overall account balance. Participants without a balance in a fund are excluded when calculating the average for each fund. Average fund exposures are provided for the population of participants within each investment strategy to provide insights into how participants of each investment strategy are utilizing the investment lineup. </a:t>
                      </a:r>
                    </a:p>
                    <a:p>
                      <a:pPr marL="0" marR="0" lvl="0" indent="0" algn="l" defTabSz="451315" rtl="0" eaLnBrk="1" fontAlgn="auto" latinLnBrk="0" hangingPunct="1">
                        <a:lnSpc>
                          <a:spcPct val="100000"/>
                        </a:lnSpc>
                        <a:spcBef>
                          <a:spcPts val="0"/>
                        </a:spcBef>
                        <a:spcAft>
                          <a:spcPts val="0"/>
                        </a:spcAft>
                        <a:buClrTx/>
                        <a:buSzTx/>
                        <a:buFontTx/>
                        <a:buNone/>
                        <a:tabLst/>
                        <a:defRPr/>
                      </a:pPr>
                      <a:endParaRPr lang="en-US" sz="2000" dirty="0">
                        <a:solidFill>
                          <a:srgbClr val="000000"/>
                        </a:solidFill>
                        <a:latin typeface="+mn-lt"/>
                        <a:cs typeface="Segoe UI" panose="020B0502040204020203"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84811979"/>
                  </a:ext>
                </a:extLst>
              </a:tr>
              <a:tr h="225950">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000" b="1" dirty="0">
                          <a:solidFill>
                            <a:srgbClr val="000000"/>
                          </a:solidFill>
                          <a:latin typeface="+mn-lt"/>
                          <a:cs typeface="Segoe UI" panose="020B0502040204020203" pitchFamily="34" charset="0"/>
                        </a:rPr>
                        <a:t>Asset allocations</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000" b="0" kern="1200" dirty="0">
                          <a:solidFill>
                            <a:srgbClr val="000000"/>
                          </a:solidFill>
                          <a:latin typeface="+mn-lt"/>
                          <a:ea typeface="+mn-ea"/>
                          <a:cs typeface="Segoe UI" panose="020B0502040204020203" pitchFamily="34" charset="0"/>
                        </a:rPr>
                        <a:t>Illustrates the total of participant balances within the different investment options and their associated asset class. Plan level assets and outstanding loan balances are not included. The % of total assets represents the total of participant assets within the fund divided by the total of all participant balances. The participant counts include all actively employed and separated from service plan participants with a balance greater than $0 in the fund.</a:t>
                      </a:r>
                    </a:p>
                    <a:p>
                      <a:endParaRPr lang="en-US" sz="2000" b="0" kern="1200" dirty="0">
                        <a:solidFill>
                          <a:srgbClr val="000000"/>
                        </a:solidFill>
                        <a:latin typeface="+mn-lt"/>
                        <a:ea typeface="+mn-ea"/>
                        <a:cs typeface="Segoe UI" panose="020B0502040204020203"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036222"/>
                  </a:ext>
                </a:extLst>
              </a:tr>
              <a:tr h="1008529">
                <a:tc>
                  <a:txBody>
                    <a:bodyPr/>
                    <a:lstStyle/>
                    <a:p>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Net transfer activity by asset class</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Net transfer activity is the net of the transfer in and transfer out financial activity for funds within each asset class. Plan level assets and outstanding loan balances are not included.</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83749018"/>
                  </a:ext>
                </a:extLst>
              </a:tr>
            </a:tbl>
          </a:graphicData>
        </a:graphic>
      </p:graphicFrame>
      <p:sp>
        <p:nvSpPr>
          <p:cNvPr id="2" name="Rectangle 1">
            <a:extLst>
              <a:ext uri="{FF2B5EF4-FFF2-40B4-BE49-F238E27FC236}">
                <a16:creationId xmlns:a16="http://schemas.microsoft.com/office/drawing/2014/main" id="{FD986F30-7DCB-A6E8-982B-F13E0CEE9983}"/>
              </a:ext>
            </a:extLst>
          </p:cNvPr>
          <p:cNvSpPr/>
          <p:nvPr userDrawn="1"/>
        </p:nvSpPr>
        <p:spPr>
          <a:xfrm>
            <a:off x="2360041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5" name="Rectangle 4">
            <a:extLst>
              <a:ext uri="{FF2B5EF4-FFF2-40B4-BE49-F238E27FC236}">
                <a16:creationId xmlns:a16="http://schemas.microsoft.com/office/drawing/2014/main" id="{CB60820E-4B29-C2DC-F007-2E064970AB0A}"/>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6" name="Slide Title">
            <a:extLst>
              <a:ext uri="{FF2B5EF4-FFF2-40B4-BE49-F238E27FC236}">
                <a16:creationId xmlns:a16="http://schemas.microsoft.com/office/drawing/2014/main" id="{CBCC7679-D63A-5FE2-C8BE-7204175645A6}"/>
              </a:ext>
            </a:extLst>
          </p:cNvPr>
          <p:cNvSpPr txBox="1">
            <a:spLocks/>
          </p:cNvSpPr>
          <p:nvPr userDrawn="1"/>
        </p:nvSpPr>
        <p:spPr>
          <a:xfrm>
            <a:off x="1380744" y="914400"/>
            <a:ext cx="2163470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Glossary of terms</a:t>
            </a:r>
          </a:p>
        </p:txBody>
      </p:sp>
    </p:spTree>
    <p:extLst>
      <p:ext uri="{BB962C8B-B14F-4D97-AF65-F5344CB8AC3E}">
        <p14:creationId xmlns:p14="http://schemas.microsoft.com/office/powerpoint/2010/main" val="17866038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Glossary_6">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D7332A-01CF-4957-B805-53434F16CE56}"/>
              </a:ext>
            </a:extLst>
          </p:cNvPr>
          <p:cNvSpPr>
            <a:spLocks noGrp="1"/>
          </p:cNvSpPr>
          <p:nvPr>
            <p:ph type="sldNum" sz="quarter" idx="10"/>
          </p:nvPr>
        </p:nvSpPr>
        <p:spPr/>
        <p:txBody>
          <a:bodyPr/>
          <a:lstStyle/>
          <a:p>
            <a:pPr defTabSz="1613642">
              <a:defRPr/>
            </a:pPr>
            <a:fld id="{64271540-D4F9-AA4A-A05A-609A9D18762B}" type="slidenum">
              <a:rPr lang="en-US" smtClean="0">
                <a:solidFill>
                  <a:srgbClr val="000000"/>
                </a:solidFill>
              </a:rPr>
              <a:pPr defTabSz="1613642">
                <a:defRPr/>
              </a:pPr>
              <a:t>‹#›</a:t>
            </a:fld>
            <a:endParaRPr lang="en-US" dirty="0">
              <a:solidFill>
                <a:srgbClr val="000000"/>
              </a:solidFill>
            </a:endParaRPr>
          </a:p>
        </p:txBody>
      </p:sp>
      <p:graphicFrame>
        <p:nvGraphicFramePr>
          <p:cNvPr id="7" name="Table 6">
            <a:extLst>
              <a:ext uri="{FF2B5EF4-FFF2-40B4-BE49-F238E27FC236}">
                <a16:creationId xmlns:a16="http://schemas.microsoft.com/office/drawing/2014/main" id="{87DE577C-D369-4325-BBA2-DAE9164B3262}"/>
              </a:ext>
            </a:extLst>
          </p:cNvPr>
          <p:cNvGraphicFramePr>
            <a:graphicFrameLocks noGrp="1"/>
          </p:cNvGraphicFramePr>
          <p:nvPr userDrawn="1">
            <p:extLst>
              <p:ext uri="{D42A27DB-BD31-4B8C-83A1-F6EECF244321}">
                <p14:modId xmlns:p14="http://schemas.microsoft.com/office/powerpoint/2010/main" val="1212303458"/>
              </p:ext>
            </p:extLst>
          </p:nvPr>
        </p:nvGraphicFramePr>
        <p:xfrm>
          <a:off x="1371599" y="2228313"/>
          <a:ext cx="21634704" cy="9515136"/>
        </p:xfrm>
        <a:graphic>
          <a:graphicData uri="http://schemas.openxmlformats.org/drawingml/2006/table">
            <a:tbl>
              <a:tblPr firstRow="1" bandRow="1"/>
              <a:tblGrid>
                <a:gridCol w="1712260">
                  <a:extLst>
                    <a:ext uri="{9D8B030D-6E8A-4147-A177-3AD203B41FA5}">
                      <a16:colId xmlns:a16="http://schemas.microsoft.com/office/drawing/2014/main" val="2018323761"/>
                    </a:ext>
                  </a:extLst>
                </a:gridCol>
                <a:gridCol w="19922444">
                  <a:extLst>
                    <a:ext uri="{9D8B030D-6E8A-4147-A177-3AD203B41FA5}">
                      <a16:colId xmlns:a16="http://schemas.microsoft.com/office/drawing/2014/main" val="1322540825"/>
                    </a:ext>
                  </a:extLst>
                </a:gridCol>
              </a:tblGrid>
              <a:tr h="325623">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r>
                        <a:rPr lang="en-US" sz="2200" b="1" dirty="0">
                          <a:solidFill>
                            <a:srgbClr val="004185"/>
                          </a:solidFill>
                          <a:latin typeface="Open Sans" panose="020B0606030504020204" pitchFamily="34" charset="0"/>
                          <a:ea typeface="Open Sans" panose="020B0606030504020204" pitchFamily="34" charset="0"/>
                          <a:cs typeface="Open Sans" panose="020B0606030504020204" pitchFamily="34" charset="0"/>
                        </a:rPr>
                        <a:t>Subject</a:t>
                      </a:r>
                    </a:p>
                  </a:txBody>
                  <a:tcPr marL="0" marR="221615" marT="80682" marB="806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pPr marL="0" indent="0">
                        <a:buFont typeface="Arial" panose="020B0604020202020204" pitchFamily="34" charset="0"/>
                        <a:buNone/>
                      </a:pPr>
                      <a:r>
                        <a:rPr lang="en-US" sz="2200" b="1" dirty="0">
                          <a:solidFill>
                            <a:srgbClr val="004185"/>
                          </a:solidFill>
                          <a:latin typeface="Open Sans" panose="020B0606030504020204" pitchFamily="34" charset="0"/>
                          <a:ea typeface="Open Sans" panose="020B0606030504020204" pitchFamily="34" charset="0"/>
                          <a:cs typeface="Open Sans" panose="020B0606030504020204" pitchFamily="34" charset="0"/>
                        </a:rPr>
                        <a:t>Description of terms</a:t>
                      </a:r>
                    </a:p>
                  </a:txBody>
                  <a:tcPr marL="0" marR="221615" marT="80682" marB="8068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6720927"/>
                  </a:ext>
                </a:extLst>
              </a:tr>
              <a:tr h="1504688">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pPr>
                        <a:spcAft>
                          <a:spcPts val="600"/>
                        </a:spcAft>
                      </a:pPr>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Plan insights:</a:t>
                      </a:r>
                    </a:p>
                    <a:p>
                      <a:r>
                        <a:rPr lang="en-US" sz="2000" b="0" dirty="0">
                          <a:solidFill>
                            <a:srgbClr val="000000"/>
                          </a:solidFill>
                          <a:latin typeface="Open Sans" panose="020B0606030504020204" pitchFamily="34" charset="0"/>
                          <a:ea typeface="Open Sans" panose="020B0606030504020204" pitchFamily="34" charset="0"/>
                          <a:cs typeface="Open Sans" panose="020B0606030504020204" pitchFamily="34" charset="0"/>
                        </a:rPr>
                        <a:t>Plan detail</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Median Lifetime Income Score:  Refer to the Lifetime Income Score subject.</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Contribution rates:  Refer to the contribution rates subject.</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Participation rate:  Refer to the participation rate subject.</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Participant assets:  Total of all participant balances. It does not include plan level assets or outstanding loan balances.</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Loan balance:  Total amount of all active loans with an outstanding loan balance at month-end.</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Plan level assets:   Total amount of plan assets which may include forfeitures, unallocated plan assets, and a plan expense account. </a:t>
                      </a:r>
                    </a:p>
                    <a:p>
                      <a:pPr marL="171450" indent="-171450">
                        <a:buFont typeface="Arial" panose="020B0604020202020204" pitchFamily="34" charset="0"/>
                        <a:buChar char="•"/>
                      </a:pPr>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04524154"/>
                  </a:ext>
                </a:extLst>
              </a:tr>
              <a:tr h="2503895">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pPr marL="0" marR="0" lvl="0" indent="0" algn="l" defTabSz="451315" rtl="0" eaLnBrk="1" fontAlgn="auto" latinLnBrk="0" hangingPunct="1">
                        <a:lnSpc>
                          <a:spcPct val="100000"/>
                        </a:lnSpc>
                        <a:spcBef>
                          <a:spcPts val="0"/>
                        </a:spcBef>
                        <a:spcAft>
                          <a:spcPts val="600"/>
                        </a:spcAft>
                        <a:buClrTx/>
                        <a:buSzTx/>
                        <a:buFontTx/>
                        <a:buNone/>
                        <a:tabLst/>
                        <a:defRPr/>
                      </a:pPr>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Plan insights:</a:t>
                      </a:r>
                    </a:p>
                    <a:p>
                      <a:r>
                        <a:rPr lang="en-US" sz="2000" b="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Participant detail</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Eligible participants: Number of actively employed participants that are eligible to contribute to the plan.</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Eligible individuals not participating:  Number of actively employed and eligible participants that do not have a deferral election on file that is greater than 0%/$0. </a:t>
                      </a:r>
                    </a:p>
                    <a:p>
                      <a:pPr marL="171450" marR="0" lvl="0" indent="-171450" algn="l" defTabSz="45131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Participants contributing 10% or less:  Number of actively employed and eligible participants that have a deferral election on file that is greater than 0% and less than 11%. Refer to the contribution rates subject for details about how flat dollar deferral elections are handled.</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Participants with a balance:  Number of all the participants that have a balance &gt;$0.</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Average account balance:  Average total balance of all the participants with a balance &gt;$0.</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Participants with loans:  Percent of all the participants with a balance &gt;$0 that have at least 1 active loan with an outstanding balance &gt;$0.</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Participant email addresses captured:  Percent of all the participants with a balance &gt;$0 and an email address on file.</a:t>
                      </a:r>
                    </a:p>
                    <a:p>
                      <a:pPr marL="171450" marR="0" lvl="0" indent="-171450" algn="l" defTabSz="45131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Participants without an email address:   Number of all the participants with a balance &gt;$0 and no email address on file.</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Terminated participants with a balance &lt;$5,000:  Number of separated from service participants that have an account balance that is less than $5,000.</a:t>
                      </a:r>
                    </a:p>
                    <a:p>
                      <a:pPr marL="171450" marR="0" lvl="0" indent="-171450" algn="l" defTabSz="45131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Terminated participants with a balance &lt;$1,000:  Number of separated from service participants that have an account balance that is less than $1,000.</a:t>
                      </a:r>
                    </a:p>
                    <a:p>
                      <a:pPr marL="171450" indent="-171450">
                        <a:buFont typeface="Arial" panose="020B0604020202020204" pitchFamily="34" charset="0"/>
                        <a:buChar char="•"/>
                      </a:pPr>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2423383"/>
                  </a:ext>
                </a:extLst>
              </a:tr>
              <a:tr h="2697859">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pPr marL="0" marR="0" lvl="0" indent="0" algn="l" defTabSz="492343" rtl="0" eaLnBrk="1" fontAlgn="auto" latinLnBrk="0" hangingPunct="1">
                        <a:lnSpc>
                          <a:spcPct val="100000"/>
                        </a:lnSpc>
                        <a:spcBef>
                          <a:spcPts val="0"/>
                        </a:spcBef>
                        <a:spcAft>
                          <a:spcPts val="600"/>
                        </a:spcAft>
                        <a:buClrTx/>
                        <a:buSzTx/>
                        <a:buFontTx/>
                        <a:buNone/>
                        <a:tabLst/>
                        <a:defRPr/>
                      </a:pPr>
                      <a:r>
                        <a:rPr lang="en-US" sz="2000" b="1" dirty="0">
                          <a:solidFill>
                            <a:srgbClr val="000000"/>
                          </a:solidFill>
                          <a:latin typeface="Open Sans" panose="020B0606030504020204" pitchFamily="34" charset="0"/>
                          <a:ea typeface="Open Sans" panose="020B0606030504020204" pitchFamily="34" charset="0"/>
                          <a:cs typeface="Open Sans" panose="020B0606030504020204" pitchFamily="34" charset="0"/>
                        </a:rPr>
                        <a:t>Plan insights:</a:t>
                      </a:r>
                    </a:p>
                    <a:p>
                      <a:pPr marL="0" marR="0" lvl="0" indent="0" algn="l" defTabSz="492343" rtl="0" eaLnBrk="1" fontAlgn="auto" latinLnBrk="0" hangingPunct="1">
                        <a:lnSpc>
                          <a:spcPct val="100000"/>
                        </a:lnSpc>
                        <a:spcBef>
                          <a:spcPts val="0"/>
                        </a:spcBef>
                        <a:spcAft>
                          <a:spcPts val="0"/>
                        </a:spcAft>
                        <a:buClrTx/>
                        <a:buSzTx/>
                        <a:buFontTx/>
                        <a:buNone/>
                        <a:tabLst/>
                        <a:defRPr/>
                      </a:pPr>
                      <a:r>
                        <a:rPr lang="en-US" sz="2000" b="0" dirty="0">
                          <a:solidFill>
                            <a:srgbClr val="000000"/>
                          </a:solidFill>
                          <a:latin typeface="Open Sans" panose="020B0606030504020204" pitchFamily="34" charset="0"/>
                          <a:ea typeface="Open Sans" panose="020B0606030504020204" pitchFamily="34" charset="0"/>
                          <a:cs typeface="Open Sans" panose="020B0606030504020204" pitchFamily="34" charset="0"/>
                        </a:rPr>
                        <a:t>Investment detail</a:t>
                      </a: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1315" rtl="0" eaLnBrk="1" latinLnBrk="0" hangingPunct="1">
                        <a:defRPr sz="1760" kern="1200">
                          <a:solidFill>
                            <a:schemeClr val="tx1"/>
                          </a:solidFill>
                          <a:latin typeface="Arial Narrow"/>
                        </a:defRPr>
                      </a:lvl1pPr>
                      <a:lvl2pPr marL="451315" algn="l" defTabSz="451315" rtl="0" eaLnBrk="1" latinLnBrk="0" hangingPunct="1">
                        <a:defRPr sz="1760" kern="1200">
                          <a:solidFill>
                            <a:schemeClr val="tx1"/>
                          </a:solidFill>
                          <a:latin typeface="Arial Narrow"/>
                        </a:defRPr>
                      </a:lvl2pPr>
                      <a:lvl3pPr marL="902629" algn="l" defTabSz="451315" rtl="0" eaLnBrk="1" latinLnBrk="0" hangingPunct="1">
                        <a:defRPr sz="1760" kern="1200">
                          <a:solidFill>
                            <a:schemeClr val="tx1"/>
                          </a:solidFill>
                          <a:latin typeface="Arial Narrow"/>
                        </a:defRPr>
                      </a:lvl3pPr>
                      <a:lvl4pPr marL="1353943" algn="l" defTabSz="451315" rtl="0" eaLnBrk="1" latinLnBrk="0" hangingPunct="1">
                        <a:defRPr sz="1760" kern="1200">
                          <a:solidFill>
                            <a:schemeClr val="tx1"/>
                          </a:solidFill>
                          <a:latin typeface="Arial Narrow"/>
                        </a:defRPr>
                      </a:lvl4pPr>
                      <a:lvl5pPr marL="1805257" algn="l" defTabSz="451315" rtl="0" eaLnBrk="1" latinLnBrk="0" hangingPunct="1">
                        <a:defRPr sz="1760" kern="1200">
                          <a:solidFill>
                            <a:schemeClr val="tx1"/>
                          </a:solidFill>
                          <a:latin typeface="Arial Narrow"/>
                        </a:defRPr>
                      </a:lvl5pPr>
                      <a:lvl6pPr marL="2256572" algn="l" defTabSz="451315" rtl="0" eaLnBrk="1" latinLnBrk="0" hangingPunct="1">
                        <a:defRPr sz="1760" kern="1200">
                          <a:solidFill>
                            <a:schemeClr val="tx1"/>
                          </a:solidFill>
                          <a:latin typeface="Arial Narrow"/>
                        </a:defRPr>
                      </a:lvl6pPr>
                      <a:lvl7pPr marL="2707887" algn="l" defTabSz="451315" rtl="0" eaLnBrk="1" latinLnBrk="0" hangingPunct="1">
                        <a:defRPr sz="1760" kern="1200">
                          <a:solidFill>
                            <a:schemeClr val="tx1"/>
                          </a:solidFill>
                          <a:latin typeface="Arial Narrow"/>
                        </a:defRPr>
                      </a:lvl7pPr>
                      <a:lvl8pPr marL="3159200" algn="l" defTabSz="451315" rtl="0" eaLnBrk="1" latinLnBrk="0" hangingPunct="1">
                        <a:defRPr sz="1760" kern="1200">
                          <a:solidFill>
                            <a:schemeClr val="tx1"/>
                          </a:solidFill>
                          <a:latin typeface="Arial Narrow"/>
                        </a:defRPr>
                      </a:lvl8pPr>
                      <a:lvl9pPr marL="3610515" algn="l" defTabSz="451315" rtl="0" eaLnBrk="1" latinLnBrk="0" hangingPunct="1">
                        <a:defRPr sz="1760" kern="1200">
                          <a:solidFill>
                            <a:schemeClr val="tx1"/>
                          </a:solidFill>
                          <a:latin typeface="Arial Narrow"/>
                        </a:defRPr>
                      </a:lvl9pPr>
                    </a:lstStyle>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Investment options:  Total number of investment options offered in the plan.</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Average funds utilized:  Average of the total number of funds that each participant has a balance in. It is based on all the participants with a balance $&gt;0. </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Participants using advisory services:  Percent of all the participants with a balance &gt;$0 that are using an available managed account service or online advice service.</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Participants using Target-date strategy:  Percent of all the participants with a balance &gt;$0 that have been classified as using the Target-date investment strategy.</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Participants using Risk-based strategy:  Percent of all the participants with a balance &gt;$0 that have been classified as using the Risk-based investment strategy.</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Participants using asset allocation model strategy:  Percent of all the participants with a balance &gt;$0 that have been classified as using the asset allocation model investment strategy.</a:t>
                      </a:r>
                    </a:p>
                    <a:p>
                      <a:pPr marL="171450" indent="-171450">
                        <a:buFont typeface="Arial" panose="020B0604020202020204" pitchFamily="34" charset="0"/>
                        <a:buChar char="•"/>
                      </a:pPr>
                      <a:r>
                        <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rPr>
                        <a:t>Participants using Do-it-yourself strategy:  Percent of all the participants with a balance &gt;$0 that have been classified as using the Do-it-yourself investment strategy.</a:t>
                      </a:r>
                    </a:p>
                    <a:p>
                      <a:pPr marL="171450" indent="-171450">
                        <a:buFont typeface="Arial" panose="020B0604020202020204" pitchFamily="34" charset="0"/>
                        <a:buChar char="•"/>
                      </a:pPr>
                      <a:endParaRPr lang="en-US" sz="20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txBody>
                  <a:tcPr marL="0" marR="221615" marT="80682" marB="80682">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8CA0AA"/>
                      </a:solidFill>
                      <a:prstDash val="solid"/>
                      <a:round/>
                      <a:headEnd type="none" w="med" len="med"/>
                      <a:tailEnd type="none" w="med" len="med"/>
                    </a:lnT>
                    <a:lnB w="12700" cap="flat" cmpd="sng" algn="ctr">
                      <a:solidFill>
                        <a:srgbClr val="8CA0AA"/>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3434532"/>
                  </a:ext>
                </a:extLst>
              </a:tr>
            </a:tbl>
          </a:graphicData>
        </a:graphic>
      </p:graphicFrame>
      <p:sp>
        <p:nvSpPr>
          <p:cNvPr id="2" name="Rectangle 1">
            <a:extLst>
              <a:ext uri="{FF2B5EF4-FFF2-40B4-BE49-F238E27FC236}">
                <a16:creationId xmlns:a16="http://schemas.microsoft.com/office/drawing/2014/main" id="{83AED5B9-8C30-E750-AD71-7FFC96BBD9E8}"/>
              </a:ext>
            </a:extLst>
          </p:cNvPr>
          <p:cNvSpPr/>
          <p:nvPr userDrawn="1"/>
        </p:nvSpPr>
        <p:spPr>
          <a:xfrm>
            <a:off x="2360041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dirty="0"/>
          </a:p>
          <a:p>
            <a:pPr algn="ctr">
              <a:lnSpc>
                <a:spcPct val="100000"/>
              </a:lnSpc>
              <a:defRPr/>
            </a:pPr>
            <a:endParaRPr lang="en-US" dirty="0"/>
          </a:p>
          <a:p>
            <a:pPr algn="ctr">
              <a:lnSpc>
                <a:spcPct val="100000"/>
              </a:lnSpc>
              <a:defRPr/>
            </a:pPr>
            <a:endParaRPr lang="en-US" dirty="0"/>
          </a:p>
        </p:txBody>
      </p:sp>
      <p:sp>
        <p:nvSpPr>
          <p:cNvPr id="5" name="Rectangle 4">
            <a:extLst>
              <a:ext uri="{FF2B5EF4-FFF2-40B4-BE49-F238E27FC236}">
                <a16:creationId xmlns:a16="http://schemas.microsoft.com/office/drawing/2014/main" id="{64A8B84A-11B8-D3B7-6A57-60B028892B96}"/>
              </a:ext>
            </a:extLst>
          </p:cNvPr>
          <p:cNvSpPr/>
          <p:nvPr userDrawn="1"/>
        </p:nvSpPr>
        <p:spPr>
          <a:xfrm>
            <a:off x="0" y="3474720"/>
            <a:ext cx="777240" cy="8183880"/>
          </a:xfrm>
          <a:prstGeom prst="rect">
            <a:avLst/>
          </a:prstGeom>
          <a:solidFill>
            <a:srgbClr val="F3F5F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00000"/>
              </a:lnSpc>
              <a:defRPr/>
            </a:pPr>
            <a:endParaRPr lang="en-US"/>
          </a:p>
        </p:txBody>
      </p:sp>
      <p:sp>
        <p:nvSpPr>
          <p:cNvPr id="6" name="Slide Title">
            <a:extLst>
              <a:ext uri="{FF2B5EF4-FFF2-40B4-BE49-F238E27FC236}">
                <a16:creationId xmlns:a16="http://schemas.microsoft.com/office/drawing/2014/main" id="{74E58710-497F-FCEA-8A0E-2B15F3F557C2}"/>
              </a:ext>
            </a:extLst>
          </p:cNvPr>
          <p:cNvSpPr txBox="1">
            <a:spLocks/>
          </p:cNvSpPr>
          <p:nvPr userDrawn="1"/>
        </p:nvSpPr>
        <p:spPr>
          <a:xfrm>
            <a:off x="1380744" y="914400"/>
            <a:ext cx="21634704" cy="914400"/>
          </a:xfrm>
          <a:prstGeom prst="rect">
            <a:avLst/>
          </a:prstGeom>
        </p:spPr>
        <p:txBody>
          <a:bodyPr vert="horz" lIns="0" tIns="0" rIns="0" bIns="0" rtlCol="0" anchor="t">
            <a:noAutofit/>
          </a:bodyPr>
          <a:lstStyle>
            <a:defPPr>
              <a:defRPr lang="en-US"/>
            </a:defPPr>
            <a:lvl1pPr lvl="0" defTabSz="1828343" eaLnBrk="1" latinLnBrk="0" hangingPunct="1">
              <a:lnSpc>
                <a:spcPct val="105000"/>
              </a:lnSpc>
              <a:buNone/>
              <a:defRPr sz="6000" b="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a:lstStyle>
          <a:p>
            <a:pPr lvl="0"/>
            <a:r>
              <a:rPr lang="en-US" dirty="0"/>
              <a:t>Glossary of terms</a:t>
            </a:r>
          </a:p>
        </p:txBody>
      </p:sp>
    </p:spTree>
    <p:extLst>
      <p:ext uri="{BB962C8B-B14F-4D97-AF65-F5344CB8AC3E}">
        <p14:creationId xmlns:p14="http://schemas.microsoft.com/office/powerpoint/2010/main" val="11079700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1380744" y="917911"/>
            <a:ext cx="21634704" cy="1232621"/>
          </a:xfrm>
          <a:prstGeom prst="rect">
            <a:avLst/>
          </a:prstGeom>
        </p:spPr>
        <p:txBody>
          <a:bodyPr vert="horz" lIns="0" tIns="0" rIns="0" bIns="0" rtlCol="0" anchor="t">
            <a:noAutofit/>
          </a:bodyPr>
          <a:lstStyle/>
          <a:p>
            <a:r>
              <a:rPr lang="en-US" dirty="0"/>
              <a:t>Click to edit Master title style</a:t>
            </a:r>
          </a:p>
        </p:txBody>
      </p:sp>
      <p:sp>
        <p:nvSpPr>
          <p:cNvPr id="5" name="Body Text Placeholder">
            <a:extLst>
              <a:ext uri="{FF2B5EF4-FFF2-40B4-BE49-F238E27FC236}">
                <a16:creationId xmlns:a16="http://schemas.microsoft.com/office/drawing/2014/main" id="{A608A234-5B9C-F846-8E1A-B875596F7DBF}"/>
              </a:ext>
            </a:extLst>
          </p:cNvPr>
          <p:cNvSpPr>
            <a:spLocks noGrp="1"/>
          </p:cNvSpPr>
          <p:nvPr>
            <p:ph type="body" idx="1"/>
          </p:nvPr>
        </p:nvSpPr>
        <p:spPr>
          <a:xfrm>
            <a:off x="1380744" y="2514600"/>
            <a:ext cx="21634704" cy="86868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Audience Footer Disclosure">
            <a:extLst>
              <a:ext uri="{FF2B5EF4-FFF2-40B4-BE49-F238E27FC236}">
                <a16:creationId xmlns:a16="http://schemas.microsoft.com/office/drawing/2014/main" id="{292D44BA-0751-F04E-B344-FB81C79CB19B}"/>
              </a:ext>
            </a:extLst>
          </p:cNvPr>
          <p:cNvSpPr/>
          <p:nvPr userDrawn="1"/>
        </p:nvSpPr>
        <p:spPr>
          <a:xfrm>
            <a:off x="1371600" y="12999415"/>
            <a:ext cx="11430000" cy="492443"/>
          </a:xfrm>
          <a:prstGeom prst="rect">
            <a:avLst/>
          </a:prstGeom>
        </p:spPr>
        <p:txBody>
          <a:bodyPr wrap="square" lIns="0" tIns="0" rIns="0" bIns="0">
            <a:spAutoFit/>
          </a:bodyPr>
          <a:lstStyle/>
          <a:p>
            <a:pPr marL="0" marR="0" indent="0" algn="l" defTabSz="1827213" rtl="0" eaLnBrk="0" fontAlgn="base" latinLnBrk="0" hangingPunct="0">
              <a:lnSpc>
                <a:spcPct val="100000"/>
              </a:lnSpc>
              <a:spcBef>
                <a:spcPct val="0"/>
              </a:spcBef>
              <a:spcAft>
                <a:spcPct val="0"/>
              </a:spcAft>
              <a:buClrTx/>
              <a:buSzTx/>
              <a:buFontTx/>
              <a:buNone/>
              <a:tabLst/>
              <a:defRPr/>
            </a:pPr>
            <a:r>
              <a:rPr lang="en-US" sz="1600" b="0" i="0" kern="1200" dirty="0">
                <a:solidFill>
                  <a:srgbClr val="000000"/>
                </a:solidFill>
                <a:effectLst/>
                <a:latin typeface="Open Sans" charset="0"/>
                <a:ea typeface="Open Sans" charset="0"/>
                <a:cs typeface="Open Sans" charset="0"/>
              </a:rPr>
              <a:t>FOR FINANCIAL PROFESSIONAL AND PLAN SPONSOR USE ONLY. ©2025 EMPOWER, LLC. ALL RIGHTS RESERVED.</a:t>
            </a:r>
          </a:p>
          <a:p>
            <a:pPr marL="0" marR="0" indent="0" algn="l" defTabSz="1827213" rtl="0" eaLnBrk="0" fontAlgn="base" latinLnBrk="0" hangingPunct="0">
              <a:lnSpc>
                <a:spcPct val="100000"/>
              </a:lnSpc>
              <a:spcBef>
                <a:spcPct val="0"/>
              </a:spcBef>
              <a:spcAft>
                <a:spcPct val="0"/>
              </a:spcAft>
              <a:buClrTx/>
              <a:buSzTx/>
              <a:buFontTx/>
              <a:buNone/>
              <a:tabLst/>
              <a:defRPr/>
            </a:pPr>
            <a:endParaRPr lang="en-US" sz="1600" b="0" i="0" kern="1200" dirty="0">
              <a:solidFill>
                <a:srgbClr val="000000"/>
              </a:solidFill>
              <a:effectLst/>
              <a:latin typeface="Open Sans" charset="0"/>
              <a:ea typeface="Open Sans" charset="0"/>
              <a:cs typeface="Open Sans" charset="0"/>
            </a:endParaRPr>
          </a:p>
        </p:txBody>
      </p:sp>
      <p:sp>
        <p:nvSpPr>
          <p:cNvPr id="6" name="Slide Number Placeholder">
            <a:extLst>
              <a:ext uri="{FF2B5EF4-FFF2-40B4-BE49-F238E27FC236}">
                <a16:creationId xmlns:a16="http://schemas.microsoft.com/office/drawing/2014/main" id="{82D7E896-C9BC-4FCE-B39D-877679D0CE24}"/>
              </a:ext>
            </a:extLst>
          </p:cNvPr>
          <p:cNvSpPr>
            <a:spLocks noGrp="1"/>
          </p:cNvSpPr>
          <p:nvPr>
            <p:ph type="sldNum" sz="quarter" idx="4"/>
          </p:nvPr>
        </p:nvSpPr>
        <p:spPr>
          <a:xfrm>
            <a:off x="23308056" y="13030200"/>
            <a:ext cx="731520" cy="274320"/>
          </a:xfrm>
          <a:prstGeom prst="rect">
            <a:avLst/>
          </a:prstGeom>
        </p:spPr>
        <p:txBody>
          <a:bodyPr vert="horz" lIns="0" tIns="0" rIns="0" bIns="0" rtlCol="0" anchor="t"/>
          <a:lstStyle>
            <a:lvl1pPr algn="r">
              <a:defRPr sz="1600" b="1">
                <a:solidFill>
                  <a:srgbClr val="000000"/>
                </a:solidFill>
                <a:latin typeface="+mn-lt"/>
              </a:defRPr>
            </a:lvl1pPr>
          </a:lstStyle>
          <a:p>
            <a:fld id="{E194B540-2B6E-49A9-8BF4-D78076C8E90A}" type="slidenum">
              <a:rPr lang="en-US" smtClean="0"/>
              <a:pPr/>
              <a:t>‹#›</a:t>
            </a:fld>
            <a:endParaRPr lang="en-US" dirty="0"/>
          </a:p>
        </p:txBody>
      </p:sp>
    </p:spTree>
    <p:extLst>
      <p:ext uri="{BB962C8B-B14F-4D97-AF65-F5344CB8AC3E}">
        <p14:creationId xmlns:p14="http://schemas.microsoft.com/office/powerpoint/2010/main" val="3873790056"/>
      </p:ext>
    </p:extLst>
  </p:cSld>
  <p:clrMap bg1="lt1" tx1="dk1" bg2="lt2" tx2="dk2" accent1="accent1" accent2="accent2" accent3="accent3" accent4="accent4" accent5="accent5" accent6="accent6" hlink="hlink" folHlink="folHlink"/>
  <p:sldLayoutIdLst>
    <p:sldLayoutId id="2147483955" r:id="rId1"/>
    <p:sldLayoutId id="2147484024" r:id="rId2"/>
    <p:sldLayoutId id="2147484023"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 id="2147483965" r:id="rId13"/>
    <p:sldLayoutId id="2147483967" r:id="rId14"/>
    <p:sldLayoutId id="2147483966" r:id="rId15"/>
    <p:sldLayoutId id="2147484025" r:id="rId16"/>
    <p:sldLayoutId id="2147483968" r:id="rId17"/>
    <p:sldLayoutId id="2147484005" r:id="rId18"/>
    <p:sldLayoutId id="2147483970" r:id="rId19"/>
    <p:sldLayoutId id="2147483971" r:id="rId20"/>
    <p:sldLayoutId id="2147483972" r:id="rId21"/>
    <p:sldLayoutId id="2147483973" r:id="rId22"/>
    <p:sldLayoutId id="2147483974" r:id="rId23"/>
    <p:sldLayoutId id="2147483975" r:id="rId24"/>
    <p:sldLayoutId id="2147484017" r:id="rId25"/>
    <p:sldLayoutId id="2147484018" r:id="rId26"/>
    <p:sldLayoutId id="2147484019" r:id="rId27"/>
    <p:sldLayoutId id="2147484020" r:id="rId28"/>
    <p:sldLayoutId id="2147483999" r:id="rId29"/>
    <p:sldLayoutId id="2147484000" r:id="rId30"/>
    <p:sldLayoutId id="2147484002" r:id="rId31"/>
    <p:sldLayoutId id="2147484001" r:id="rId32"/>
    <p:sldLayoutId id="2147483977" r:id="rId33"/>
    <p:sldLayoutId id="2147484013" r:id="rId34"/>
    <p:sldLayoutId id="2147484015" r:id="rId35"/>
    <p:sldLayoutId id="2147484012" r:id="rId36"/>
    <p:sldLayoutId id="2147483983" r:id="rId37"/>
    <p:sldLayoutId id="2147483984" r:id="rId38"/>
    <p:sldLayoutId id="2147484016" r:id="rId39"/>
    <p:sldLayoutId id="2147483985" r:id="rId40"/>
    <p:sldLayoutId id="2147483986" r:id="rId41"/>
    <p:sldLayoutId id="2147483998" r:id="rId42"/>
    <p:sldLayoutId id="2147483988" r:id="rId43"/>
    <p:sldLayoutId id="2147483989" r:id="rId44"/>
    <p:sldLayoutId id="2147483990" r:id="rId45"/>
    <p:sldLayoutId id="2147483991" r:id="rId46"/>
    <p:sldLayoutId id="2147484021" r:id="rId47"/>
    <p:sldLayoutId id="2147483992" r:id="rId48"/>
    <p:sldLayoutId id="2147484006" r:id="rId49"/>
    <p:sldLayoutId id="2147484007" r:id="rId50"/>
    <p:sldLayoutId id="2147484008" r:id="rId51"/>
    <p:sldLayoutId id="2147484009" r:id="rId52"/>
    <p:sldLayoutId id="2147484010" r:id="rId53"/>
    <p:sldLayoutId id="2147484011" r:id="rId54"/>
  </p:sldLayoutIdLst>
  <p:hf hdr="0" ftr="0" dt="0"/>
  <p:txStyles>
    <p:titleStyle>
      <a:lvl1pPr algn="l" defTabSz="1828343" rtl="0" eaLnBrk="1" latinLnBrk="0" hangingPunct="1">
        <a:lnSpc>
          <a:spcPct val="105000"/>
        </a:lnSpc>
        <a:spcBef>
          <a:spcPct val="0"/>
        </a:spcBef>
        <a:buNone/>
        <a:defRPr sz="8800" b="0" kern="1200">
          <a:solidFill>
            <a:srgbClr val="002057"/>
          </a:solidFill>
          <a:latin typeface="Open Sans ExtraBold" panose="020B0906030804020204" pitchFamily="34" charset="0"/>
          <a:ea typeface="Open Sans ExtraBold" panose="020B0906030804020204" pitchFamily="34" charset="0"/>
          <a:cs typeface="Open Sans ExtraBold" panose="020B0906030804020204" pitchFamily="34" charset="0"/>
        </a:defRPr>
      </a:lvl1pPr>
    </p:titleStyle>
    <p:bodyStyle>
      <a:lvl1pPr marL="457200" indent="-457200" algn="l" defTabSz="1828343" rtl="0" eaLnBrk="1" latinLnBrk="0" hangingPunct="1">
        <a:lnSpc>
          <a:spcPct val="120000"/>
        </a:lnSpc>
        <a:spcBef>
          <a:spcPts val="500"/>
        </a:spcBef>
        <a:buFont typeface="Arial" panose="020B0604020202020204" pitchFamily="34" charset="0"/>
        <a:buChar char="•"/>
        <a:defRPr sz="2800" kern="1200">
          <a:solidFill>
            <a:srgbClr val="000000"/>
          </a:solidFill>
          <a:latin typeface="+mn-lt"/>
          <a:ea typeface="+mn-ea"/>
          <a:cs typeface="+mn-cs"/>
        </a:defRPr>
      </a:lvl1pPr>
      <a:lvl2pPr marL="457200" indent="-457200" algn="l" defTabSz="1828343" rtl="0" eaLnBrk="1" latinLnBrk="0" hangingPunct="1">
        <a:lnSpc>
          <a:spcPct val="120000"/>
        </a:lnSpc>
        <a:spcBef>
          <a:spcPts val="500"/>
        </a:spcBef>
        <a:buFont typeface="System Font Regular"/>
        <a:buChar char="–"/>
        <a:defRPr sz="2800" kern="1200">
          <a:solidFill>
            <a:srgbClr val="000000"/>
          </a:solidFill>
          <a:latin typeface="+mn-lt"/>
          <a:ea typeface="+mn-ea"/>
          <a:cs typeface="+mn-cs"/>
        </a:defRPr>
      </a:lvl2pPr>
      <a:lvl3pPr marL="457200" indent="-457200" algn="l" defTabSz="1828343" rtl="0" eaLnBrk="1" latinLnBrk="0" hangingPunct="1">
        <a:lnSpc>
          <a:spcPct val="120000"/>
        </a:lnSpc>
        <a:spcBef>
          <a:spcPts val="500"/>
        </a:spcBef>
        <a:buFont typeface="Arial" panose="020B0604020202020204" pitchFamily="34" charset="0"/>
        <a:buChar char="•"/>
        <a:defRPr sz="2800" kern="1200">
          <a:solidFill>
            <a:srgbClr val="000000"/>
          </a:solidFill>
          <a:latin typeface="+mn-lt"/>
          <a:ea typeface="+mn-ea"/>
          <a:cs typeface="+mn-cs"/>
        </a:defRPr>
      </a:lvl3pPr>
      <a:lvl4pPr marL="457200" indent="-457200" algn="l" defTabSz="1828343" rtl="0" eaLnBrk="1" latinLnBrk="0" hangingPunct="1">
        <a:lnSpc>
          <a:spcPct val="120000"/>
        </a:lnSpc>
        <a:spcBef>
          <a:spcPts val="500"/>
        </a:spcBef>
        <a:buFont typeface="System Font Regular"/>
        <a:buChar char="–"/>
        <a:defRPr sz="2800" kern="1200">
          <a:solidFill>
            <a:srgbClr val="000000"/>
          </a:solidFill>
          <a:latin typeface="+mn-lt"/>
          <a:ea typeface="+mn-ea"/>
          <a:cs typeface="+mn-cs"/>
        </a:defRPr>
      </a:lvl4pPr>
      <a:lvl5pPr marL="1143000" indent="-228600" algn="l" defTabSz="1828343" rtl="0" eaLnBrk="1" latinLnBrk="0" hangingPunct="1">
        <a:lnSpc>
          <a:spcPct val="120000"/>
        </a:lnSpc>
        <a:spcBef>
          <a:spcPts val="500"/>
        </a:spcBef>
        <a:buFont typeface="Arial" panose="020B0604020202020204" pitchFamily="34" charset="0"/>
        <a:buChar char="•"/>
        <a:defRPr sz="2800" kern="1200">
          <a:solidFill>
            <a:schemeClr val="tx1"/>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4.xml"/></Relationships>
</file>

<file path=ppt/slides/_rels/slide2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691E1-3D3D-3190-9761-2F3C07713B0E}"/>
              </a:ext>
            </a:extLst>
          </p:cNvPr>
          <p:cNvSpPr>
            <a:spLocks noGrp="1"/>
          </p:cNvSpPr>
          <p:nvPr>
            <p:ph type="title"/>
          </p:nvPr>
        </p:nvSpPr>
        <p:spPr/>
        <p:txBody>
          <a:bodyPr/>
          <a:lstStyle/>
          <a:p>
            <a:r>
              <a:rPr lang="en-US"/>
              <a:t>Hospitality Industry 401(k) Plan</a:t>
            </a:r>
          </a:p>
        </p:txBody>
      </p:sp>
      <p:sp>
        <p:nvSpPr>
          <p:cNvPr id="3" name="Text Placeholder 2">
            <a:extLst>
              <a:ext uri="{FF2B5EF4-FFF2-40B4-BE49-F238E27FC236}">
                <a16:creationId xmlns:a16="http://schemas.microsoft.com/office/drawing/2014/main" id="{9C997733-5792-89EB-119A-814CAAC3B8F0}"/>
              </a:ext>
            </a:extLst>
          </p:cNvPr>
          <p:cNvSpPr>
            <a:spLocks noGrp="1"/>
          </p:cNvSpPr>
          <p:nvPr>
            <p:ph type="body" sz="quarter" idx="12"/>
          </p:nvPr>
        </p:nvSpPr>
        <p:spPr/>
        <p:txBody>
          <a:bodyPr>
            <a:normAutofit fontScale="92500" lnSpcReduction="10000"/>
          </a:bodyPr>
          <a:lstStyle/>
          <a:p>
            <a:r>
              <a:rPr lang="en-US"/>
              <a:t>524867-01</a:t>
            </a:r>
          </a:p>
        </p:txBody>
      </p:sp>
      <p:sp>
        <p:nvSpPr>
          <p:cNvPr id="4" name="Text Placeholder 3">
            <a:extLst>
              <a:ext uri="{FF2B5EF4-FFF2-40B4-BE49-F238E27FC236}">
                <a16:creationId xmlns:a16="http://schemas.microsoft.com/office/drawing/2014/main" id="{A280CBAC-D774-C077-46C8-0628983A383A}"/>
              </a:ext>
            </a:extLst>
          </p:cNvPr>
          <p:cNvSpPr>
            <a:spLocks noGrp="1"/>
          </p:cNvSpPr>
          <p:nvPr>
            <p:ph type="body" sz="quarter" idx="10"/>
          </p:nvPr>
        </p:nvSpPr>
        <p:spPr/>
        <p:txBody>
          <a:bodyPr/>
          <a:lstStyle/>
          <a:p>
            <a:r>
              <a:rPr lang="en-US"/>
              <a:t>As of 12/31/2024</a:t>
            </a:r>
          </a:p>
        </p:txBody>
      </p:sp>
    </p:spTree>
    <p:extLst>
      <p:ext uri="{BB962C8B-B14F-4D97-AF65-F5344CB8AC3E}">
        <p14:creationId xmlns:p14="http://schemas.microsoft.com/office/powerpoint/2010/main" val="129290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7D6B38-8A36-4596-0A23-F0D8079E2F79}"/>
              </a:ext>
            </a:extLst>
          </p:cNvPr>
          <p:cNvSpPr>
            <a:spLocks noGrp="1"/>
          </p:cNvSpPr>
          <p:nvPr>
            <p:ph type="sldNum" sz="quarter" idx="10"/>
          </p:nvPr>
        </p:nvSpPr>
        <p:spPr/>
        <p:txBody>
          <a:bodyPr/>
          <a:lstStyle/>
          <a:p>
            <a:fld id="{E194B540-2B6E-49A9-8BF4-D78076C8E90A}" type="slidenum">
              <a:rPr lang="en-US" smtClean="0"/>
              <a:pPr/>
              <a:t>2</a:t>
            </a:fld>
            <a:endParaRPr lang="en-US" dirty="0"/>
          </a:p>
        </p:txBody>
      </p:sp>
      <p:pic>
        <p:nvPicPr>
          <p:cNvPr id="4" name="Picture 3_Viz">
            <a:extLst>
              <a:ext uri="{FF2B5EF4-FFF2-40B4-BE49-F238E27FC236}">
                <a16:creationId xmlns:a16="http://schemas.microsoft.com/office/drawing/2014/main" id="{0E12CAA8-B2AE-CB89-D5A5-6E8AC5F6B719}"/>
              </a:ext>
            </a:extLst>
          </p:cNvPr>
          <p:cNvPicPr>
            <a:picLocks/>
          </p:cNvPicPr>
          <p:nvPr/>
        </p:nvPicPr>
        <p:blipFill>
          <a:blip r:embed="rId2"/>
          <a:stretch>
            <a:fillRect/>
          </a:stretch>
        </p:blipFill>
        <p:spPr>
          <a:xfrm>
            <a:off x="3492500" y="9982200"/>
            <a:ext cx="19431000" cy="787400"/>
          </a:xfrm>
          <a:prstGeom prst="rect">
            <a:avLst/>
          </a:prstGeom>
        </p:spPr>
      </p:pic>
    </p:spTree>
    <p:extLst>
      <p:ext uri="{BB962C8B-B14F-4D97-AF65-F5344CB8AC3E}">
        <p14:creationId xmlns:p14="http://schemas.microsoft.com/office/powerpoint/2010/main" val="3458687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027D77-F1CF-92BA-F716-0BB6CC964BE7}"/>
              </a:ext>
            </a:extLst>
          </p:cNvPr>
          <p:cNvSpPr>
            <a:spLocks noGrp="1"/>
          </p:cNvSpPr>
          <p:nvPr>
            <p:ph type="sldNum" sz="quarter" idx="10"/>
          </p:nvPr>
        </p:nvSpPr>
        <p:spPr/>
        <p:txBody>
          <a:bodyPr/>
          <a:lstStyle/>
          <a:p>
            <a:fld id="{E194B540-2B6E-49A9-8BF4-D78076C8E90A}" type="slidenum">
              <a:rPr lang="en-US" smtClean="0"/>
              <a:pPr/>
              <a:t>3</a:t>
            </a:fld>
            <a:endParaRPr lang="en-US" dirty="0"/>
          </a:p>
        </p:txBody>
      </p:sp>
      <p:sp>
        <p:nvSpPr>
          <p:cNvPr id="3" name="Text Placeholder 2">
            <a:extLst>
              <a:ext uri="{FF2B5EF4-FFF2-40B4-BE49-F238E27FC236}">
                <a16:creationId xmlns:a16="http://schemas.microsoft.com/office/drawing/2014/main" id="{9A586E9E-11A1-3AC9-CF63-03F0B65E9F52}"/>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913DDD4E-1EF5-5C1D-840C-157721919841}"/>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E25B2703-A88A-078F-2D18-9E857EAC628A}"/>
              </a:ext>
            </a:extLst>
          </p:cNvPr>
          <p:cNvPicPr>
            <a:picLocks/>
          </p:cNvPicPr>
          <p:nvPr/>
        </p:nvPicPr>
        <p:blipFill>
          <a:blip r:embed="rId2"/>
          <a:stretch>
            <a:fillRect/>
          </a:stretch>
        </p:blipFill>
        <p:spPr>
          <a:xfrm>
            <a:off x="1371600" y="2654300"/>
            <a:ext cx="17881600" cy="9829800"/>
          </a:xfrm>
          <a:prstGeom prst="rect">
            <a:avLst/>
          </a:prstGeom>
        </p:spPr>
      </p:pic>
    </p:spTree>
    <p:extLst>
      <p:ext uri="{BB962C8B-B14F-4D97-AF65-F5344CB8AC3E}">
        <p14:creationId xmlns:p14="http://schemas.microsoft.com/office/powerpoint/2010/main" val="1435928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097BE2-DD08-5169-FD93-9F8B56916D4B}"/>
              </a:ext>
            </a:extLst>
          </p:cNvPr>
          <p:cNvSpPr>
            <a:spLocks noGrp="1"/>
          </p:cNvSpPr>
          <p:nvPr>
            <p:ph type="sldNum" sz="quarter" idx="10"/>
          </p:nvPr>
        </p:nvSpPr>
        <p:spPr/>
        <p:txBody>
          <a:bodyPr/>
          <a:lstStyle/>
          <a:p>
            <a:fld id="{E194B540-2B6E-49A9-8BF4-D78076C8E90A}" type="slidenum">
              <a:rPr lang="en-US" smtClean="0"/>
              <a:pPr/>
              <a:t>4</a:t>
            </a:fld>
            <a:endParaRPr lang="en-US" dirty="0"/>
          </a:p>
        </p:txBody>
      </p:sp>
      <p:sp>
        <p:nvSpPr>
          <p:cNvPr id="3" name="Text Placeholder 2">
            <a:extLst>
              <a:ext uri="{FF2B5EF4-FFF2-40B4-BE49-F238E27FC236}">
                <a16:creationId xmlns:a16="http://schemas.microsoft.com/office/drawing/2014/main" id="{D364E9AD-11EC-73A5-A8B8-5818E7AD448B}"/>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3868B405-B977-E18F-77B4-DA273E2AD6C4}"/>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A8B201B3-82FA-5AA7-FF37-692664552B11}"/>
              </a:ext>
            </a:extLst>
          </p:cNvPr>
          <p:cNvPicPr>
            <a:picLocks/>
          </p:cNvPicPr>
          <p:nvPr/>
        </p:nvPicPr>
        <p:blipFill>
          <a:blip r:embed="rId2"/>
          <a:stretch>
            <a:fillRect/>
          </a:stretch>
        </p:blipFill>
        <p:spPr>
          <a:xfrm>
            <a:off x="2286000" y="4572000"/>
            <a:ext cx="5727700" cy="8051800"/>
          </a:xfrm>
          <a:prstGeom prst="rect">
            <a:avLst/>
          </a:prstGeom>
        </p:spPr>
      </p:pic>
      <p:pic>
        <p:nvPicPr>
          <p:cNvPr id="8" name="Picture 7_Viz">
            <a:extLst>
              <a:ext uri="{FF2B5EF4-FFF2-40B4-BE49-F238E27FC236}">
                <a16:creationId xmlns:a16="http://schemas.microsoft.com/office/drawing/2014/main" id="{7F3C76C0-3949-CB66-E28F-E0CE5C48FD81}"/>
              </a:ext>
            </a:extLst>
          </p:cNvPr>
          <p:cNvPicPr>
            <a:picLocks/>
          </p:cNvPicPr>
          <p:nvPr/>
        </p:nvPicPr>
        <p:blipFill>
          <a:blip r:embed="rId3"/>
          <a:stretch>
            <a:fillRect/>
          </a:stretch>
        </p:blipFill>
        <p:spPr>
          <a:xfrm>
            <a:off x="9321800" y="4572000"/>
            <a:ext cx="5727700" cy="8051800"/>
          </a:xfrm>
          <a:prstGeom prst="rect">
            <a:avLst/>
          </a:prstGeom>
        </p:spPr>
      </p:pic>
      <p:pic>
        <p:nvPicPr>
          <p:cNvPr id="10" name="Picture 9_Viz">
            <a:extLst>
              <a:ext uri="{FF2B5EF4-FFF2-40B4-BE49-F238E27FC236}">
                <a16:creationId xmlns:a16="http://schemas.microsoft.com/office/drawing/2014/main" id="{70152B31-5630-D082-662F-64A1591349B1}"/>
              </a:ext>
            </a:extLst>
          </p:cNvPr>
          <p:cNvPicPr>
            <a:picLocks/>
          </p:cNvPicPr>
          <p:nvPr/>
        </p:nvPicPr>
        <p:blipFill>
          <a:blip r:embed="rId4"/>
          <a:stretch>
            <a:fillRect/>
          </a:stretch>
        </p:blipFill>
        <p:spPr>
          <a:xfrm>
            <a:off x="16395700" y="4572000"/>
            <a:ext cx="5727700" cy="8051800"/>
          </a:xfrm>
          <a:prstGeom prst="rect">
            <a:avLst/>
          </a:prstGeom>
        </p:spPr>
      </p:pic>
    </p:spTree>
    <p:extLst>
      <p:ext uri="{BB962C8B-B14F-4D97-AF65-F5344CB8AC3E}">
        <p14:creationId xmlns:p14="http://schemas.microsoft.com/office/powerpoint/2010/main" val="2059777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6D986F-454F-8C06-40F7-BBFA6B03BEF6}"/>
              </a:ext>
            </a:extLst>
          </p:cNvPr>
          <p:cNvSpPr>
            <a:spLocks noGrp="1"/>
          </p:cNvSpPr>
          <p:nvPr>
            <p:ph type="sldNum" sz="quarter" idx="10"/>
          </p:nvPr>
        </p:nvSpPr>
        <p:spPr/>
        <p:txBody>
          <a:bodyPr/>
          <a:lstStyle/>
          <a:p>
            <a:fld id="{E194B540-2B6E-49A9-8BF4-D78076C8E90A}" type="slidenum">
              <a:rPr lang="en-US" smtClean="0"/>
              <a:pPr/>
              <a:t>5</a:t>
            </a:fld>
            <a:endParaRPr lang="en-US" dirty="0"/>
          </a:p>
        </p:txBody>
      </p:sp>
      <p:sp>
        <p:nvSpPr>
          <p:cNvPr id="3" name="Text Placeholder 2">
            <a:extLst>
              <a:ext uri="{FF2B5EF4-FFF2-40B4-BE49-F238E27FC236}">
                <a16:creationId xmlns:a16="http://schemas.microsoft.com/office/drawing/2014/main" id="{F285E60D-6ED6-C9AE-B718-3FFD0D3C7B3F}"/>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887402AE-2CE9-A9B1-10F2-DB1D69441DA5}"/>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D5E02D58-BADF-6B6A-5B9B-0676DFB11700}"/>
              </a:ext>
            </a:extLst>
          </p:cNvPr>
          <p:cNvPicPr>
            <a:picLocks/>
          </p:cNvPicPr>
          <p:nvPr/>
        </p:nvPicPr>
        <p:blipFill>
          <a:blip r:embed="rId2"/>
          <a:stretch>
            <a:fillRect/>
          </a:stretch>
        </p:blipFill>
        <p:spPr>
          <a:xfrm>
            <a:off x="1371600" y="2654300"/>
            <a:ext cx="17881600" cy="9829800"/>
          </a:xfrm>
          <a:prstGeom prst="rect">
            <a:avLst/>
          </a:prstGeom>
        </p:spPr>
      </p:pic>
    </p:spTree>
    <p:extLst>
      <p:ext uri="{BB962C8B-B14F-4D97-AF65-F5344CB8AC3E}">
        <p14:creationId xmlns:p14="http://schemas.microsoft.com/office/powerpoint/2010/main" val="2654425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DB081E-7630-6E8C-8C22-BCFEB47C8FBF}"/>
              </a:ext>
            </a:extLst>
          </p:cNvPr>
          <p:cNvSpPr>
            <a:spLocks noGrp="1"/>
          </p:cNvSpPr>
          <p:nvPr>
            <p:ph type="sldNum" sz="quarter" idx="10"/>
          </p:nvPr>
        </p:nvSpPr>
        <p:spPr/>
        <p:txBody>
          <a:bodyPr/>
          <a:lstStyle/>
          <a:p>
            <a:fld id="{E194B540-2B6E-49A9-8BF4-D78076C8E90A}" type="slidenum">
              <a:rPr lang="en-US" smtClean="0"/>
              <a:pPr/>
              <a:t>6</a:t>
            </a:fld>
            <a:endParaRPr lang="en-US" dirty="0"/>
          </a:p>
        </p:txBody>
      </p:sp>
      <p:sp>
        <p:nvSpPr>
          <p:cNvPr id="3" name="Text Placeholder 2">
            <a:extLst>
              <a:ext uri="{FF2B5EF4-FFF2-40B4-BE49-F238E27FC236}">
                <a16:creationId xmlns:a16="http://schemas.microsoft.com/office/drawing/2014/main" id="{6C30102B-23C8-6F47-B6F1-D6D470B4C563}"/>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E140148D-46DC-F436-9A68-D7C806203272}"/>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AD834392-2ACA-6BBE-A9D1-B010EDA3E40A}"/>
              </a:ext>
            </a:extLst>
          </p:cNvPr>
          <p:cNvPicPr>
            <a:picLocks/>
          </p:cNvPicPr>
          <p:nvPr/>
        </p:nvPicPr>
        <p:blipFill>
          <a:blip r:embed="rId2"/>
          <a:stretch>
            <a:fillRect/>
          </a:stretch>
        </p:blipFill>
        <p:spPr>
          <a:xfrm>
            <a:off x="1371600" y="2654300"/>
            <a:ext cx="17881600" cy="9829800"/>
          </a:xfrm>
          <a:prstGeom prst="rect">
            <a:avLst/>
          </a:prstGeom>
        </p:spPr>
      </p:pic>
    </p:spTree>
    <p:extLst>
      <p:ext uri="{BB962C8B-B14F-4D97-AF65-F5344CB8AC3E}">
        <p14:creationId xmlns:p14="http://schemas.microsoft.com/office/powerpoint/2010/main" val="1807511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156968-BD2C-BB91-1946-89F78680F71A}"/>
              </a:ext>
            </a:extLst>
          </p:cNvPr>
          <p:cNvSpPr>
            <a:spLocks noGrp="1"/>
          </p:cNvSpPr>
          <p:nvPr>
            <p:ph type="sldNum" sz="quarter" idx="10"/>
          </p:nvPr>
        </p:nvSpPr>
        <p:spPr/>
        <p:txBody>
          <a:bodyPr/>
          <a:lstStyle/>
          <a:p>
            <a:fld id="{E194B540-2B6E-49A9-8BF4-D78076C8E90A}" type="slidenum">
              <a:rPr lang="en-US" smtClean="0"/>
              <a:pPr/>
              <a:t>7</a:t>
            </a:fld>
            <a:endParaRPr lang="en-US" dirty="0"/>
          </a:p>
        </p:txBody>
      </p:sp>
      <p:sp>
        <p:nvSpPr>
          <p:cNvPr id="3" name="Text Placeholder 2">
            <a:extLst>
              <a:ext uri="{FF2B5EF4-FFF2-40B4-BE49-F238E27FC236}">
                <a16:creationId xmlns:a16="http://schemas.microsoft.com/office/drawing/2014/main" id="{82871C5B-A305-08EB-F451-6217E71B77B1}"/>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80BD2733-A4C0-9EA6-3254-340038D7F41D}"/>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219D2781-888B-4B3F-F9ED-BB02A630DF71}"/>
              </a:ext>
            </a:extLst>
          </p:cNvPr>
          <p:cNvPicPr>
            <a:picLocks/>
          </p:cNvPicPr>
          <p:nvPr/>
        </p:nvPicPr>
        <p:blipFill>
          <a:blip r:embed="rId2"/>
          <a:stretch>
            <a:fillRect/>
          </a:stretch>
        </p:blipFill>
        <p:spPr>
          <a:xfrm>
            <a:off x="1371600" y="2654300"/>
            <a:ext cx="17881600" cy="9829800"/>
          </a:xfrm>
          <a:prstGeom prst="rect">
            <a:avLst/>
          </a:prstGeom>
        </p:spPr>
      </p:pic>
    </p:spTree>
    <p:extLst>
      <p:ext uri="{BB962C8B-B14F-4D97-AF65-F5344CB8AC3E}">
        <p14:creationId xmlns:p14="http://schemas.microsoft.com/office/powerpoint/2010/main" val="142592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536220-F0B6-3526-A4A1-048B5B8AB6FB}"/>
              </a:ext>
            </a:extLst>
          </p:cNvPr>
          <p:cNvSpPr>
            <a:spLocks noGrp="1"/>
          </p:cNvSpPr>
          <p:nvPr>
            <p:ph type="sldNum" sz="quarter" idx="10"/>
          </p:nvPr>
        </p:nvSpPr>
        <p:spPr/>
        <p:txBody>
          <a:bodyPr/>
          <a:lstStyle/>
          <a:p>
            <a:fld id="{E194B540-2B6E-49A9-8BF4-D78076C8E90A}" type="slidenum">
              <a:rPr lang="en-US" smtClean="0"/>
              <a:pPr/>
              <a:t>8</a:t>
            </a:fld>
            <a:endParaRPr lang="en-US" dirty="0"/>
          </a:p>
        </p:txBody>
      </p:sp>
      <p:sp>
        <p:nvSpPr>
          <p:cNvPr id="3" name="Text Placeholder 2">
            <a:extLst>
              <a:ext uri="{FF2B5EF4-FFF2-40B4-BE49-F238E27FC236}">
                <a16:creationId xmlns:a16="http://schemas.microsoft.com/office/drawing/2014/main" id="{6795FD4B-F34C-6CF0-65F2-7AC915E00152}"/>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947A5487-3AC2-4883-68F9-89D67AD22E6E}"/>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12E5A0B3-33E7-69F3-D6FE-CE661BB481A8}"/>
              </a:ext>
            </a:extLst>
          </p:cNvPr>
          <p:cNvPicPr>
            <a:picLocks/>
          </p:cNvPicPr>
          <p:nvPr/>
        </p:nvPicPr>
        <p:blipFill>
          <a:blip r:embed="rId2"/>
          <a:stretch>
            <a:fillRect/>
          </a:stretch>
        </p:blipFill>
        <p:spPr>
          <a:xfrm>
            <a:off x="1371600" y="2654300"/>
            <a:ext cx="17907000" cy="9855200"/>
          </a:xfrm>
          <a:prstGeom prst="rect">
            <a:avLst/>
          </a:prstGeom>
        </p:spPr>
      </p:pic>
    </p:spTree>
    <p:extLst>
      <p:ext uri="{BB962C8B-B14F-4D97-AF65-F5344CB8AC3E}">
        <p14:creationId xmlns:p14="http://schemas.microsoft.com/office/powerpoint/2010/main" val="4056945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DAF710-E196-A328-08DF-E66AFE77DEED}"/>
              </a:ext>
            </a:extLst>
          </p:cNvPr>
          <p:cNvSpPr>
            <a:spLocks noGrp="1"/>
          </p:cNvSpPr>
          <p:nvPr>
            <p:ph type="sldNum" sz="quarter" idx="10"/>
          </p:nvPr>
        </p:nvSpPr>
        <p:spPr/>
        <p:txBody>
          <a:bodyPr/>
          <a:lstStyle/>
          <a:p>
            <a:fld id="{E194B540-2B6E-49A9-8BF4-D78076C8E90A}" type="slidenum">
              <a:rPr lang="en-US" smtClean="0"/>
              <a:pPr/>
              <a:t>9</a:t>
            </a:fld>
            <a:endParaRPr lang="en-US" dirty="0"/>
          </a:p>
        </p:txBody>
      </p:sp>
      <p:sp>
        <p:nvSpPr>
          <p:cNvPr id="3" name="Text Placeholder 2">
            <a:extLst>
              <a:ext uri="{FF2B5EF4-FFF2-40B4-BE49-F238E27FC236}">
                <a16:creationId xmlns:a16="http://schemas.microsoft.com/office/drawing/2014/main" id="{B6ECD625-57C8-E10B-5C8A-8D43EFC26A71}"/>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3AE76288-8629-3C6B-3CF7-09FF64D6A8DA}"/>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D365000E-5F13-4E20-9E5F-8A6A793CA539}"/>
              </a:ext>
            </a:extLst>
          </p:cNvPr>
          <p:cNvPicPr>
            <a:picLocks/>
          </p:cNvPicPr>
          <p:nvPr/>
        </p:nvPicPr>
        <p:blipFill>
          <a:blip r:embed="rId2"/>
          <a:stretch>
            <a:fillRect/>
          </a:stretch>
        </p:blipFill>
        <p:spPr>
          <a:xfrm>
            <a:off x="1371600" y="2654300"/>
            <a:ext cx="17881600" cy="9829800"/>
          </a:xfrm>
          <a:prstGeom prst="rect">
            <a:avLst/>
          </a:prstGeom>
        </p:spPr>
      </p:pic>
    </p:spTree>
    <p:extLst>
      <p:ext uri="{BB962C8B-B14F-4D97-AF65-F5344CB8AC3E}">
        <p14:creationId xmlns:p14="http://schemas.microsoft.com/office/powerpoint/2010/main" val="661203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33D158-1EF4-B7DE-45DC-5A472CE87309}"/>
              </a:ext>
            </a:extLst>
          </p:cNvPr>
          <p:cNvSpPr>
            <a:spLocks noGrp="1"/>
          </p:cNvSpPr>
          <p:nvPr>
            <p:ph type="sldNum" sz="quarter" idx="10"/>
          </p:nvPr>
        </p:nvSpPr>
        <p:spPr/>
        <p:txBody>
          <a:bodyPr/>
          <a:lstStyle/>
          <a:p>
            <a:fld id="{E194B540-2B6E-49A9-8BF4-D78076C8E90A}" type="slidenum">
              <a:rPr lang="en-US" smtClean="0"/>
              <a:pPr/>
              <a:t>10</a:t>
            </a:fld>
            <a:endParaRPr lang="en-US" dirty="0"/>
          </a:p>
        </p:txBody>
      </p:sp>
      <p:sp>
        <p:nvSpPr>
          <p:cNvPr id="3" name="Text Placeholder 2">
            <a:extLst>
              <a:ext uri="{FF2B5EF4-FFF2-40B4-BE49-F238E27FC236}">
                <a16:creationId xmlns:a16="http://schemas.microsoft.com/office/drawing/2014/main" id="{E98EA669-C1C3-9870-EC0E-006DCFED5EDB}"/>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33D75829-78B7-EA7E-5B86-3DDE07746983}"/>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D23C058A-56D6-BAF7-0597-CEEB20AF2F67}"/>
              </a:ext>
            </a:extLst>
          </p:cNvPr>
          <p:cNvPicPr>
            <a:picLocks/>
          </p:cNvPicPr>
          <p:nvPr/>
        </p:nvPicPr>
        <p:blipFill>
          <a:blip r:embed="rId2"/>
          <a:stretch>
            <a:fillRect/>
          </a:stretch>
        </p:blipFill>
        <p:spPr>
          <a:xfrm>
            <a:off x="1371600" y="2654300"/>
            <a:ext cx="17881600" cy="9829800"/>
          </a:xfrm>
          <a:prstGeom prst="rect">
            <a:avLst/>
          </a:prstGeom>
        </p:spPr>
      </p:pic>
    </p:spTree>
    <p:extLst>
      <p:ext uri="{BB962C8B-B14F-4D97-AF65-F5344CB8AC3E}">
        <p14:creationId xmlns:p14="http://schemas.microsoft.com/office/powerpoint/2010/main" val="3776159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115513-3C84-C1C2-ABBE-B71AFEB620C8}"/>
              </a:ext>
            </a:extLst>
          </p:cNvPr>
          <p:cNvSpPr>
            <a:spLocks noGrp="1"/>
          </p:cNvSpPr>
          <p:nvPr>
            <p:ph type="sldNum" sz="quarter" idx="10"/>
          </p:nvPr>
        </p:nvSpPr>
        <p:spPr/>
        <p:txBody>
          <a:bodyPr/>
          <a:lstStyle/>
          <a:p>
            <a:fld id="{E194B540-2B6E-49A9-8BF4-D78076C8E90A}" type="slidenum">
              <a:rPr lang="en-US" smtClean="0"/>
              <a:pPr/>
              <a:t>11</a:t>
            </a:fld>
            <a:endParaRPr lang="en-US" dirty="0"/>
          </a:p>
        </p:txBody>
      </p:sp>
      <p:sp>
        <p:nvSpPr>
          <p:cNvPr id="3" name="Text Placeholder 2">
            <a:extLst>
              <a:ext uri="{FF2B5EF4-FFF2-40B4-BE49-F238E27FC236}">
                <a16:creationId xmlns:a16="http://schemas.microsoft.com/office/drawing/2014/main" id="{E7952FC1-D29D-CC27-7B02-6B1834AD8851}"/>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361A66A1-3D28-D382-F56F-7BAF5B95DF3E}"/>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6F62BA2F-96F7-F12D-D955-B318DD8CE19D}"/>
              </a:ext>
            </a:extLst>
          </p:cNvPr>
          <p:cNvPicPr>
            <a:picLocks/>
          </p:cNvPicPr>
          <p:nvPr/>
        </p:nvPicPr>
        <p:blipFill>
          <a:blip r:embed="rId2"/>
          <a:stretch>
            <a:fillRect/>
          </a:stretch>
        </p:blipFill>
        <p:spPr>
          <a:xfrm>
            <a:off x="1371600" y="2654300"/>
            <a:ext cx="17881600" cy="9829800"/>
          </a:xfrm>
          <a:prstGeom prst="rect">
            <a:avLst/>
          </a:prstGeom>
        </p:spPr>
      </p:pic>
    </p:spTree>
    <p:extLst>
      <p:ext uri="{BB962C8B-B14F-4D97-AF65-F5344CB8AC3E}">
        <p14:creationId xmlns:p14="http://schemas.microsoft.com/office/powerpoint/2010/main" val="1620905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3BC96E-AD08-5959-C504-4C6F098979B3}"/>
              </a:ext>
            </a:extLst>
          </p:cNvPr>
          <p:cNvSpPr>
            <a:spLocks noGrp="1"/>
          </p:cNvSpPr>
          <p:nvPr>
            <p:ph type="sldNum" sz="quarter" idx="10"/>
          </p:nvPr>
        </p:nvSpPr>
        <p:spPr/>
        <p:txBody>
          <a:bodyPr/>
          <a:lstStyle/>
          <a:p>
            <a:fld id="{E194B540-2B6E-49A9-8BF4-D78076C8E90A}" type="slidenum">
              <a:rPr lang="en-US" smtClean="0"/>
              <a:pPr/>
              <a:t>12</a:t>
            </a:fld>
            <a:endParaRPr lang="en-US" dirty="0"/>
          </a:p>
        </p:txBody>
      </p:sp>
      <p:sp>
        <p:nvSpPr>
          <p:cNvPr id="3" name="Text Placeholder 2">
            <a:extLst>
              <a:ext uri="{FF2B5EF4-FFF2-40B4-BE49-F238E27FC236}">
                <a16:creationId xmlns:a16="http://schemas.microsoft.com/office/drawing/2014/main" id="{39F8E372-E930-07DF-FECC-B27D97D1725F}"/>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BEA1CA42-38E8-23C7-5CD3-E13B715975B0}"/>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9F37B693-E094-5051-CAC2-66538B348D6D}"/>
              </a:ext>
            </a:extLst>
          </p:cNvPr>
          <p:cNvPicPr>
            <a:picLocks/>
          </p:cNvPicPr>
          <p:nvPr/>
        </p:nvPicPr>
        <p:blipFill>
          <a:blip r:embed="rId2"/>
          <a:stretch>
            <a:fillRect/>
          </a:stretch>
        </p:blipFill>
        <p:spPr>
          <a:xfrm>
            <a:off x="1371600" y="4521200"/>
            <a:ext cx="17881600" cy="8051800"/>
          </a:xfrm>
          <a:prstGeom prst="rect">
            <a:avLst/>
          </a:prstGeom>
        </p:spPr>
      </p:pic>
    </p:spTree>
    <p:extLst>
      <p:ext uri="{BB962C8B-B14F-4D97-AF65-F5344CB8AC3E}">
        <p14:creationId xmlns:p14="http://schemas.microsoft.com/office/powerpoint/2010/main" val="4248341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037FD0-2CE3-489B-73BD-22BD1FC2F734}"/>
              </a:ext>
            </a:extLst>
          </p:cNvPr>
          <p:cNvSpPr>
            <a:spLocks noGrp="1"/>
          </p:cNvSpPr>
          <p:nvPr>
            <p:ph type="sldNum" sz="quarter" idx="10"/>
          </p:nvPr>
        </p:nvSpPr>
        <p:spPr/>
        <p:txBody>
          <a:bodyPr/>
          <a:lstStyle/>
          <a:p>
            <a:fld id="{E194B540-2B6E-49A9-8BF4-D78076C8E90A}" type="slidenum">
              <a:rPr lang="en-US" smtClean="0"/>
              <a:pPr/>
              <a:t>13</a:t>
            </a:fld>
            <a:endParaRPr lang="en-US" dirty="0"/>
          </a:p>
        </p:txBody>
      </p:sp>
      <p:sp>
        <p:nvSpPr>
          <p:cNvPr id="3" name="Text Placeholder 2">
            <a:extLst>
              <a:ext uri="{FF2B5EF4-FFF2-40B4-BE49-F238E27FC236}">
                <a16:creationId xmlns:a16="http://schemas.microsoft.com/office/drawing/2014/main" id="{C01295B4-2315-EEEA-BD40-6A88B2E4EBE0}"/>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B3BE1620-2B33-C588-B3FB-8686417D606C}"/>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7B37D75A-EAAE-11E3-4CB8-F5D759A71F92}"/>
              </a:ext>
            </a:extLst>
          </p:cNvPr>
          <p:cNvPicPr>
            <a:picLocks/>
          </p:cNvPicPr>
          <p:nvPr/>
        </p:nvPicPr>
        <p:blipFill>
          <a:blip r:embed="rId2"/>
          <a:stretch>
            <a:fillRect/>
          </a:stretch>
        </p:blipFill>
        <p:spPr>
          <a:xfrm>
            <a:off x="1371600" y="2654300"/>
            <a:ext cx="17881600" cy="9829800"/>
          </a:xfrm>
          <a:prstGeom prst="rect">
            <a:avLst/>
          </a:prstGeom>
        </p:spPr>
      </p:pic>
    </p:spTree>
    <p:extLst>
      <p:ext uri="{BB962C8B-B14F-4D97-AF65-F5344CB8AC3E}">
        <p14:creationId xmlns:p14="http://schemas.microsoft.com/office/powerpoint/2010/main" val="138240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0840E-CD8B-CD36-CB90-1CC0614ECEC8}"/>
              </a:ext>
            </a:extLst>
          </p:cNvPr>
          <p:cNvSpPr>
            <a:spLocks noGrp="1"/>
          </p:cNvSpPr>
          <p:nvPr>
            <p:ph type="sldNum" sz="quarter" idx="10"/>
          </p:nvPr>
        </p:nvSpPr>
        <p:spPr/>
        <p:txBody>
          <a:bodyPr/>
          <a:lstStyle/>
          <a:p>
            <a:fld id="{E194B540-2B6E-49A9-8BF4-D78076C8E90A}" type="slidenum">
              <a:rPr lang="en-US" smtClean="0"/>
              <a:pPr/>
              <a:t>14</a:t>
            </a:fld>
            <a:endParaRPr lang="en-US" dirty="0"/>
          </a:p>
        </p:txBody>
      </p:sp>
      <p:sp>
        <p:nvSpPr>
          <p:cNvPr id="3" name="Text Placeholder 2">
            <a:extLst>
              <a:ext uri="{FF2B5EF4-FFF2-40B4-BE49-F238E27FC236}">
                <a16:creationId xmlns:a16="http://schemas.microsoft.com/office/drawing/2014/main" id="{C9E89761-1D8A-06D5-B35A-7C8D93318480}"/>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47C27937-F3AC-1DA1-7A6D-497431097A6C}"/>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2C4A3983-1B9D-DD9D-DB64-9AF566F9FF55}"/>
              </a:ext>
            </a:extLst>
          </p:cNvPr>
          <p:cNvPicPr>
            <a:picLocks/>
          </p:cNvPicPr>
          <p:nvPr/>
        </p:nvPicPr>
        <p:blipFill>
          <a:blip r:embed="rId2"/>
          <a:stretch>
            <a:fillRect/>
          </a:stretch>
        </p:blipFill>
        <p:spPr>
          <a:xfrm>
            <a:off x="1371600" y="2654300"/>
            <a:ext cx="17881600" cy="9829800"/>
          </a:xfrm>
          <a:prstGeom prst="rect">
            <a:avLst/>
          </a:prstGeom>
        </p:spPr>
      </p:pic>
    </p:spTree>
    <p:extLst>
      <p:ext uri="{BB962C8B-B14F-4D97-AF65-F5344CB8AC3E}">
        <p14:creationId xmlns:p14="http://schemas.microsoft.com/office/powerpoint/2010/main" val="531226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0F7CAB-D2C5-1BCF-A111-2388B7F557D2}"/>
              </a:ext>
            </a:extLst>
          </p:cNvPr>
          <p:cNvSpPr>
            <a:spLocks noGrp="1"/>
          </p:cNvSpPr>
          <p:nvPr>
            <p:ph type="sldNum" sz="quarter" idx="10"/>
          </p:nvPr>
        </p:nvSpPr>
        <p:spPr/>
        <p:txBody>
          <a:bodyPr/>
          <a:lstStyle/>
          <a:p>
            <a:fld id="{E194B540-2B6E-49A9-8BF4-D78076C8E90A}" type="slidenum">
              <a:rPr lang="en-US" smtClean="0"/>
              <a:pPr/>
              <a:t>15</a:t>
            </a:fld>
            <a:endParaRPr lang="en-US" dirty="0"/>
          </a:p>
        </p:txBody>
      </p:sp>
      <p:sp>
        <p:nvSpPr>
          <p:cNvPr id="3" name="Text Placeholder 2">
            <a:extLst>
              <a:ext uri="{FF2B5EF4-FFF2-40B4-BE49-F238E27FC236}">
                <a16:creationId xmlns:a16="http://schemas.microsoft.com/office/drawing/2014/main" id="{C0E906D1-081A-15F5-7C64-3F056B08C1AD}"/>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60115941-4B96-6152-D09E-56B70EDD209D}"/>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894DEFBE-1F47-5289-1BFD-A02A2D31DA4D}"/>
              </a:ext>
            </a:extLst>
          </p:cNvPr>
          <p:cNvPicPr>
            <a:picLocks/>
          </p:cNvPicPr>
          <p:nvPr/>
        </p:nvPicPr>
        <p:blipFill>
          <a:blip r:embed="rId2"/>
          <a:stretch>
            <a:fillRect/>
          </a:stretch>
        </p:blipFill>
        <p:spPr>
          <a:xfrm>
            <a:off x="1371600" y="2654300"/>
            <a:ext cx="17881600" cy="9829800"/>
          </a:xfrm>
          <a:prstGeom prst="rect">
            <a:avLst/>
          </a:prstGeom>
        </p:spPr>
      </p:pic>
    </p:spTree>
    <p:extLst>
      <p:ext uri="{BB962C8B-B14F-4D97-AF65-F5344CB8AC3E}">
        <p14:creationId xmlns:p14="http://schemas.microsoft.com/office/powerpoint/2010/main" val="1973622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F77CFD-0F74-8F2D-6F65-AD0B1EE26CC4}"/>
              </a:ext>
            </a:extLst>
          </p:cNvPr>
          <p:cNvSpPr>
            <a:spLocks noGrp="1"/>
          </p:cNvSpPr>
          <p:nvPr>
            <p:ph type="sldNum" sz="quarter" idx="10"/>
          </p:nvPr>
        </p:nvSpPr>
        <p:spPr/>
        <p:txBody>
          <a:bodyPr/>
          <a:lstStyle/>
          <a:p>
            <a:fld id="{E194B540-2B6E-49A9-8BF4-D78076C8E90A}" type="slidenum">
              <a:rPr lang="en-US" smtClean="0"/>
              <a:pPr/>
              <a:t>16</a:t>
            </a:fld>
            <a:endParaRPr lang="en-US" dirty="0"/>
          </a:p>
        </p:txBody>
      </p:sp>
      <p:sp>
        <p:nvSpPr>
          <p:cNvPr id="3" name="Text Placeholder 2">
            <a:extLst>
              <a:ext uri="{FF2B5EF4-FFF2-40B4-BE49-F238E27FC236}">
                <a16:creationId xmlns:a16="http://schemas.microsoft.com/office/drawing/2014/main" id="{F639DEC2-54BD-ECE2-A10F-D996DC113D83}"/>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81F2E8C5-BAF3-D049-43EF-5F60BA898E24}"/>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D8B0A82F-3FED-C094-D797-E1AAB6881891}"/>
              </a:ext>
            </a:extLst>
          </p:cNvPr>
          <p:cNvPicPr>
            <a:picLocks/>
          </p:cNvPicPr>
          <p:nvPr/>
        </p:nvPicPr>
        <p:blipFill>
          <a:blip r:embed="rId2"/>
          <a:stretch>
            <a:fillRect/>
          </a:stretch>
        </p:blipFill>
        <p:spPr>
          <a:xfrm>
            <a:off x="1371600" y="2654300"/>
            <a:ext cx="17881600" cy="9829800"/>
          </a:xfrm>
          <a:prstGeom prst="rect">
            <a:avLst/>
          </a:prstGeom>
        </p:spPr>
      </p:pic>
    </p:spTree>
    <p:extLst>
      <p:ext uri="{BB962C8B-B14F-4D97-AF65-F5344CB8AC3E}">
        <p14:creationId xmlns:p14="http://schemas.microsoft.com/office/powerpoint/2010/main" val="870746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1B5B3A-62F7-6AA5-A797-EAB11A46F4EA}"/>
              </a:ext>
            </a:extLst>
          </p:cNvPr>
          <p:cNvSpPr>
            <a:spLocks noGrp="1"/>
          </p:cNvSpPr>
          <p:nvPr>
            <p:ph type="sldNum" sz="quarter" idx="10"/>
          </p:nvPr>
        </p:nvSpPr>
        <p:spPr/>
        <p:txBody>
          <a:bodyPr/>
          <a:lstStyle/>
          <a:p>
            <a:fld id="{E194B540-2B6E-49A9-8BF4-D78076C8E90A}" type="slidenum">
              <a:rPr lang="en-US" smtClean="0"/>
              <a:pPr/>
              <a:t>17</a:t>
            </a:fld>
            <a:endParaRPr lang="en-US" dirty="0"/>
          </a:p>
        </p:txBody>
      </p:sp>
      <p:sp>
        <p:nvSpPr>
          <p:cNvPr id="3" name="Text Placeholder 2">
            <a:extLst>
              <a:ext uri="{FF2B5EF4-FFF2-40B4-BE49-F238E27FC236}">
                <a16:creationId xmlns:a16="http://schemas.microsoft.com/office/drawing/2014/main" id="{86443EDE-1DD2-B954-C25C-ED33B90FD9E2}"/>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1A68583A-0AFF-2D57-FC3E-377FFC2FA63B}"/>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7A0E31DB-AD92-0DAD-00DA-43E344D3B1CC}"/>
              </a:ext>
            </a:extLst>
          </p:cNvPr>
          <p:cNvPicPr>
            <a:picLocks/>
          </p:cNvPicPr>
          <p:nvPr/>
        </p:nvPicPr>
        <p:blipFill>
          <a:blip r:embed="rId2"/>
          <a:stretch>
            <a:fillRect/>
          </a:stretch>
        </p:blipFill>
        <p:spPr>
          <a:xfrm>
            <a:off x="723900" y="4038600"/>
            <a:ext cx="22936200" cy="8051800"/>
          </a:xfrm>
          <a:prstGeom prst="rect">
            <a:avLst/>
          </a:prstGeom>
        </p:spPr>
      </p:pic>
    </p:spTree>
    <p:extLst>
      <p:ext uri="{BB962C8B-B14F-4D97-AF65-F5344CB8AC3E}">
        <p14:creationId xmlns:p14="http://schemas.microsoft.com/office/powerpoint/2010/main" val="700324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CE1642-302B-CC6E-681F-B74E8C68B403}"/>
              </a:ext>
            </a:extLst>
          </p:cNvPr>
          <p:cNvSpPr>
            <a:spLocks noGrp="1"/>
          </p:cNvSpPr>
          <p:nvPr>
            <p:ph type="sldNum" sz="quarter" idx="10"/>
          </p:nvPr>
        </p:nvSpPr>
        <p:spPr/>
        <p:txBody>
          <a:bodyPr/>
          <a:lstStyle/>
          <a:p>
            <a:fld id="{E194B540-2B6E-49A9-8BF4-D78076C8E90A}" type="slidenum">
              <a:rPr lang="en-US" smtClean="0"/>
              <a:pPr/>
              <a:t>18</a:t>
            </a:fld>
            <a:endParaRPr lang="en-US" dirty="0"/>
          </a:p>
        </p:txBody>
      </p:sp>
      <p:sp>
        <p:nvSpPr>
          <p:cNvPr id="3" name="Text Placeholder 2">
            <a:extLst>
              <a:ext uri="{FF2B5EF4-FFF2-40B4-BE49-F238E27FC236}">
                <a16:creationId xmlns:a16="http://schemas.microsoft.com/office/drawing/2014/main" id="{2E0AB9E4-1091-7813-960F-FF0CB51CF4AB}"/>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FADB9143-5488-60CD-1080-3947E29A92D4}"/>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83F72C3D-8CC5-2C9A-C63E-E2FDD913072B}"/>
              </a:ext>
            </a:extLst>
          </p:cNvPr>
          <p:cNvPicPr>
            <a:picLocks/>
          </p:cNvPicPr>
          <p:nvPr/>
        </p:nvPicPr>
        <p:blipFill>
          <a:blip r:embed="rId2"/>
          <a:stretch>
            <a:fillRect/>
          </a:stretch>
        </p:blipFill>
        <p:spPr>
          <a:xfrm>
            <a:off x="723900" y="4038600"/>
            <a:ext cx="22936200" cy="8051800"/>
          </a:xfrm>
          <a:prstGeom prst="rect">
            <a:avLst/>
          </a:prstGeom>
        </p:spPr>
      </p:pic>
    </p:spTree>
    <p:extLst>
      <p:ext uri="{BB962C8B-B14F-4D97-AF65-F5344CB8AC3E}">
        <p14:creationId xmlns:p14="http://schemas.microsoft.com/office/powerpoint/2010/main" val="1535707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8A648F-BF02-9D4C-4D22-581622E10A56}"/>
              </a:ext>
            </a:extLst>
          </p:cNvPr>
          <p:cNvSpPr>
            <a:spLocks noGrp="1"/>
          </p:cNvSpPr>
          <p:nvPr>
            <p:ph type="sldNum" sz="quarter" idx="10"/>
          </p:nvPr>
        </p:nvSpPr>
        <p:spPr/>
        <p:txBody>
          <a:bodyPr/>
          <a:lstStyle/>
          <a:p>
            <a:fld id="{E194B540-2B6E-49A9-8BF4-D78076C8E90A}" type="slidenum">
              <a:rPr lang="en-US" smtClean="0"/>
              <a:pPr/>
              <a:t>19</a:t>
            </a:fld>
            <a:endParaRPr lang="en-US" dirty="0"/>
          </a:p>
        </p:txBody>
      </p:sp>
      <p:sp>
        <p:nvSpPr>
          <p:cNvPr id="3" name="Text Placeholder 2">
            <a:extLst>
              <a:ext uri="{FF2B5EF4-FFF2-40B4-BE49-F238E27FC236}">
                <a16:creationId xmlns:a16="http://schemas.microsoft.com/office/drawing/2014/main" id="{DDF10297-87B5-323B-1076-C75F3EE3E027}"/>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A5416DE0-ADFC-0703-D323-868FD88E4D2B}"/>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7B45E0BC-C8DD-E009-CE00-BFB2D4BF4F40}"/>
              </a:ext>
            </a:extLst>
          </p:cNvPr>
          <p:cNvPicPr>
            <a:picLocks/>
          </p:cNvPicPr>
          <p:nvPr/>
        </p:nvPicPr>
        <p:blipFill>
          <a:blip r:embed="rId2"/>
          <a:stretch>
            <a:fillRect/>
          </a:stretch>
        </p:blipFill>
        <p:spPr>
          <a:xfrm>
            <a:off x="1371600" y="2654300"/>
            <a:ext cx="17881600" cy="9829800"/>
          </a:xfrm>
          <a:prstGeom prst="rect">
            <a:avLst/>
          </a:prstGeom>
        </p:spPr>
      </p:pic>
    </p:spTree>
    <p:extLst>
      <p:ext uri="{BB962C8B-B14F-4D97-AF65-F5344CB8AC3E}">
        <p14:creationId xmlns:p14="http://schemas.microsoft.com/office/powerpoint/2010/main" val="3033495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25F702-478B-BBF9-6991-D2F1FA81BD0A}"/>
              </a:ext>
            </a:extLst>
          </p:cNvPr>
          <p:cNvSpPr>
            <a:spLocks noGrp="1"/>
          </p:cNvSpPr>
          <p:nvPr>
            <p:ph type="sldNum" sz="quarter" idx="10"/>
          </p:nvPr>
        </p:nvSpPr>
        <p:spPr/>
        <p:txBody>
          <a:bodyPr/>
          <a:lstStyle/>
          <a:p>
            <a:fld id="{E194B540-2B6E-49A9-8BF4-D78076C8E90A}" type="slidenum">
              <a:rPr lang="en-US" smtClean="0"/>
              <a:pPr/>
              <a:t>20</a:t>
            </a:fld>
            <a:endParaRPr lang="en-US" dirty="0"/>
          </a:p>
        </p:txBody>
      </p:sp>
      <p:sp>
        <p:nvSpPr>
          <p:cNvPr id="3" name="Text Placeholder 2">
            <a:extLst>
              <a:ext uri="{FF2B5EF4-FFF2-40B4-BE49-F238E27FC236}">
                <a16:creationId xmlns:a16="http://schemas.microsoft.com/office/drawing/2014/main" id="{2C611B93-22A0-A469-6073-13DA817B3CF6}"/>
              </a:ext>
            </a:extLst>
          </p:cNvPr>
          <p:cNvSpPr>
            <a:spLocks noGrp="1"/>
          </p:cNvSpPr>
          <p:nvPr>
            <p:ph type="body" sz="quarter" idx="12"/>
          </p:nvPr>
        </p:nvSpPr>
        <p:spPr/>
        <p:txBody>
          <a:bodyPr/>
          <a:lstStyle/>
          <a:p>
            <a:r>
              <a:rPr lang="en-US"/>
              <a:t>524867-01 Hospitality Industry 401(k) Plan</a:t>
            </a:r>
          </a:p>
        </p:txBody>
      </p:sp>
      <p:pic>
        <p:nvPicPr>
          <p:cNvPr id="5" name="Picture 4_Viz">
            <a:extLst>
              <a:ext uri="{FF2B5EF4-FFF2-40B4-BE49-F238E27FC236}">
                <a16:creationId xmlns:a16="http://schemas.microsoft.com/office/drawing/2014/main" id="{854FFC15-FA3B-73F2-A0B7-DB93C3734A12}"/>
              </a:ext>
            </a:extLst>
          </p:cNvPr>
          <p:cNvPicPr>
            <a:picLocks/>
          </p:cNvPicPr>
          <p:nvPr/>
        </p:nvPicPr>
        <p:blipFill>
          <a:blip r:embed="rId2"/>
          <a:stretch>
            <a:fillRect/>
          </a:stretch>
        </p:blipFill>
        <p:spPr>
          <a:xfrm>
            <a:off x="1371600" y="2768600"/>
            <a:ext cx="21628100" cy="9829800"/>
          </a:xfrm>
          <a:prstGeom prst="rect">
            <a:avLst/>
          </a:prstGeom>
        </p:spPr>
      </p:pic>
    </p:spTree>
    <p:extLst>
      <p:ext uri="{BB962C8B-B14F-4D97-AF65-F5344CB8AC3E}">
        <p14:creationId xmlns:p14="http://schemas.microsoft.com/office/powerpoint/2010/main" val="3598892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35226C-596B-B68E-1E2D-6AF6DE7D0CFF}"/>
              </a:ext>
            </a:extLst>
          </p:cNvPr>
          <p:cNvSpPr>
            <a:spLocks noGrp="1"/>
          </p:cNvSpPr>
          <p:nvPr>
            <p:ph type="sldNum" sz="quarter" idx="10"/>
          </p:nvPr>
        </p:nvSpPr>
        <p:spPr/>
        <p:txBody>
          <a:bodyPr/>
          <a:lstStyle/>
          <a:p>
            <a:fld id="{E194B540-2B6E-49A9-8BF4-D78076C8E90A}" type="slidenum">
              <a:rPr lang="en-US" smtClean="0"/>
              <a:pPr/>
              <a:t>21</a:t>
            </a:fld>
            <a:endParaRPr lang="en-US" dirty="0"/>
          </a:p>
        </p:txBody>
      </p:sp>
      <p:sp>
        <p:nvSpPr>
          <p:cNvPr id="3" name="Text Placeholder 2">
            <a:extLst>
              <a:ext uri="{FF2B5EF4-FFF2-40B4-BE49-F238E27FC236}">
                <a16:creationId xmlns:a16="http://schemas.microsoft.com/office/drawing/2014/main" id="{B0B9052A-54BA-5234-C1CF-81F269E86CCA}"/>
              </a:ext>
            </a:extLst>
          </p:cNvPr>
          <p:cNvSpPr>
            <a:spLocks noGrp="1"/>
          </p:cNvSpPr>
          <p:nvPr>
            <p:ph type="body" sz="quarter" idx="12"/>
          </p:nvPr>
        </p:nvSpPr>
        <p:spPr/>
        <p:txBody>
          <a:bodyPr/>
          <a:lstStyle/>
          <a:p>
            <a:r>
              <a:rPr lang="en-US"/>
              <a:t>524867-01 Hospitality Industry 401(k) Plan</a:t>
            </a:r>
          </a:p>
        </p:txBody>
      </p:sp>
      <p:pic>
        <p:nvPicPr>
          <p:cNvPr id="5" name="Picture 4_Viz">
            <a:extLst>
              <a:ext uri="{FF2B5EF4-FFF2-40B4-BE49-F238E27FC236}">
                <a16:creationId xmlns:a16="http://schemas.microsoft.com/office/drawing/2014/main" id="{F5F800B4-03E7-1FC5-1173-5D28BD39E1AB}"/>
              </a:ext>
            </a:extLst>
          </p:cNvPr>
          <p:cNvPicPr>
            <a:picLocks/>
          </p:cNvPicPr>
          <p:nvPr/>
        </p:nvPicPr>
        <p:blipFill>
          <a:blip r:embed="rId2"/>
          <a:stretch>
            <a:fillRect/>
          </a:stretch>
        </p:blipFill>
        <p:spPr>
          <a:xfrm>
            <a:off x="1371600" y="2768600"/>
            <a:ext cx="21628100" cy="9829800"/>
          </a:xfrm>
          <a:prstGeom prst="rect">
            <a:avLst/>
          </a:prstGeom>
        </p:spPr>
      </p:pic>
    </p:spTree>
    <p:extLst>
      <p:ext uri="{BB962C8B-B14F-4D97-AF65-F5344CB8AC3E}">
        <p14:creationId xmlns:p14="http://schemas.microsoft.com/office/powerpoint/2010/main" val="966274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974162-CB7E-529B-494C-C875BBEF3515}"/>
              </a:ext>
            </a:extLst>
          </p:cNvPr>
          <p:cNvSpPr>
            <a:spLocks noGrp="1"/>
          </p:cNvSpPr>
          <p:nvPr>
            <p:ph type="sldNum" sz="quarter" idx="10"/>
          </p:nvPr>
        </p:nvSpPr>
        <p:spPr/>
        <p:txBody>
          <a:bodyPr/>
          <a:lstStyle/>
          <a:p>
            <a:fld id="{E194B540-2B6E-49A9-8BF4-D78076C8E90A}" type="slidenum">
              <a:rPr lang="en-US" smtClean="0"/>
              <a:pPr/>
              <a:t>22</a:t>
            </a:fld>
            <a:endParaRPr lang="en-US" dirty="0"/>
          </a:p>
        </p:txBody>
      </p:sp>
      <p:sp>
        <p:nvSpPr>
          <p:cNvPr id="3" name="Text Placeholder 2">
            <a:extLst>
              <a:ext uri="{FF2B5EF4-FFF2-40B4-BE49-F238E27FC236}">
                <a16:creationId xmlns:a16="http://schemas.microsoft.com/office/drawing/2014/main" id="{10577FE3-DAF9-5F5F-5954-7D36AFD6EAFB}"/>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39B55B49-B682-099F-AF1A-7304C9D429A3}"/>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2B092F23-1EF6-A20D-5D1E-C30F916236CF}"/>
              </a:ext>
            </a:extLst>
          </p:cNvPr>
          <p:cNvPicPr>
            <a:picLocks/>
          </p:cNvPicPr>
          <p:nvPr/>
        </p:nvPicPr>
        <p:blipFill>
          <a:blip r:embed="rId2"/>
          <a:stretch>
            <a:fillRect/>
          </a:stretch>
        </p:blipFill>
        <p:spPr>
          <a:xfrm>
            <a:off x="1371600" y="2768600"/>
            <a:ext cx="21628100" cy="9829800"/>
          </a:xfrm>
          <a:prstGeom prst="rect">
            <a:avLst/>
          </a:prstGeom>
        </p:spPr>
      </p:pic>
    </p:spTree>
    <p:extLst>
      <p:ext uri="{BB962C8B-B14F-4D97-AF65-F5344CB8AC3E}">
        <p14:creationId xmlns:p14="http://schemas.microsoft.com/office/powerpoint/2010/main" val="3660040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2C5772-2511-C1E2-4781-BF8732B84C2F}"/>
              </a:ext>
            </a:extLst>
          </p:cNvPr>
          <p:cNvSpPr>
            <a:spLocks noGrp="1"/>
          </p:cNvSpPr>
          <p:nvPr>
            <p:ph type="sldNum" sz="quarter" idx="10"/>
          </p:nvPr>
        </p:nvSpPr>
        <p:spPr/>
        <p:txBody>
          <a:bodyPr/>
          <a:lstStyle/>
          <a:p>
            <a:fld id="{E194B540-2B6E-49A9-8BF4-D78076C8E90A}" type="slidenum">
              <a:rPr lang="en-US" smtClean="0"/>
              <a:pPr/>
              <a:t>23</a:t>
            </a:fld>
            <a:endParaRPr lang="en-US" dirty="0"/>
          </a:p>
        </p:txBody>
      </p:sp>
      <p:sp>
        <p:nvSpPr>
          <p:cNvPr id="3" name="Text Placeholder 2">
            <a:extLst>
              <a:ext uri="{FF2B5EF4-FFF2-40B4-BE49-F238E27FC236}">
                <a16:creationId xmlns:a16="http://schemas.microsoft.com/office/drawing/2014/main" id="{B29D0901-03B0-F21B-A57C-160C70DBD751}"/>
              </a:ext>
            </a:extLst>
          </p:cNvPr>
          <p:cNvSpPr>
            <a:spLocks noGrp="1"/>
          </p:cNvSpPr>
          <p:nvPr>
            <p:ph type="body" sz="quarter" idx="12"/>
          </p:nvPr>
        </p:nvSpPr>
        <p:spPr/>
        <p:txBody>
          <a:bodyPr/>
          <a:lstStyle/>
          <a:p>
            <a:r>
              <a:rPr lang="en-US"/>
              <a:t>524867-01 Hospitality Industry 401(k) Plan</a:t>
            </a:r>
          </a:p>
        </p:txBody>
      </p:sp>
      <p:pic>
        <p:nvPicPr>
          <p:cNvPr id="5" name="Picture 4_Viz">
            <a:extLst>
              <a:ext uri="{FF2B5EF4-FFF2-40B4-BE49-F238E27FC236}">
                <a16:creationId xmlns:a16="http://schemas.microsoft.com/office/drawing/2014/main" id="{2FC0CEC3-502D-7CF5-DCA1-5EC5E3776249}"/>
              </a:ext>
            </a:extLst>
          </p:cNvPr>
          <p:cNvPicPr>
            <a:picLocks/>
          </p:cNvPicPr>
          <p:nvPr/>
        </p:nvPicPr>
        <p:blipFill>
          <a:blip r:embed="rId2"/>
          <a:stretch>
            <a:fillRect/>
          </a:stretch>
        </p:blipFill>
        <p:spPr>
          <a:xfrm>
            <a:off x="1371600" y="2654300"/>
            <a:ext cx="21628100" cy="9829800"/>
          </a:xfrm>
          <a:prstGeom prst="rect">
            <a:avLst/>
          </a:prstGeom>
        </p:spPr>
      </p:pic>
    </p:spTree>
    <p:extLst>
      <p:ext uri="{BB962C8B-B14F-4D97-AF65-F5344CB8AC3E}">
        <p14:creationId xmlns:p14="http://schemas.microsoft.com/office/powerpoint/2010/main" val="4028210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00A250-2BC2-0E59-5D86-4524E067C95D}"/>
              </a:ext>
            </a:extLst>
          </p:cNvPr>
          <p:cNvSpPr>
            <a:spLocks noGrp="1"/>
          </p:cNvSpPr>
          <p:nvPr>
            <p:ph type="sldNum" sz="quarter" idx="10"/>
          </p:nvPr>
        </p:nvSpPr>
        <p:spPr/>
        <p:txBody>
          <a:bodyPr/>
          <a:lstStyle/>
          <a:p>
            <a:fld id="{E194B540-2B6E-49A9-8BF4-D78076C8E90A}" type="slidenum">
              <a:rPr lang="en-US" smtClean="0"/>
              <a:pPr/>
              <a:t>24</a:t>
            </a:fld>
            <a:endParaRPr lang="en-US" dirty="0"/>
          </a:p>
        </p:txBody>
      </p:sp>
      <p:sp>
        <p:nvSpPr>
          <p:cNvPr id="3" name="Text Placeholder 2">
            <a:extLst>
              <a:ext uri="{FF2B5EF4-FFF2-40B4-BE49-F238E27FC236}">
                <a16:creationId xmlns:a16="http://schemas.microsoft.com/office/drawing/2014/main" id="{F129A473-F3F5-0C79-0598-62BA77DD6BE7}"/>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BFD980D9-AE8C-0539-E1D4-91319DB49400}"/>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C6651119-1089-8C07-9036-96920EB1AF26}"/>
              </a:ext>
            </a:extLst>
          </p:cNvPr>
          <p:cNvPicPr>
            <a:picLocks/>
          </p:cNvPicPr>
          <p:nvPr/>
        </p:nvPicPr>
        <p:blipFill>
          <a:blip r:embed="rId2"/>
          <a:stretch>
            <a:fillRect/>
          </a:stretch>
        </p:blipFill>
        <p:spPr>
          <a:xfrm>
            <a:off x="1371600" y="2654300"/>
            <a:ext cx="21628100" cy="9829800"/>
          </a:xfrm>
          <a:prstGeom prst="rect">
            <a:avLst/>
          </a:prstGeom>
        </p:spPr>
      </p:pic>
    </p:spTree>
    <p:extLst>
      <p:ext uri="{BB962C8B-B14F-4D97-AF65-F5344CB8AC3E}">
        <p14:creationId xmlns:p14="http://schemas.microsoft.com/office/powerpoint/2010/main" val="2221656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96577E-47AE-8CAD-9354-3642D75040AD}"/>
              </a:ext>
            </a:extLst>
          </p:cNvPr>
          <p:cNvSpPr>
            <a:spLocks noGrp="1"/>
          </p:cNvSpPr>
          <p:nvPr>
            <p:ph type="sldNum" sz="quarter" idx="10"/>
          </p:nvPr>
        </p:nvSpPr>
        <p:spPr/>
        <p:txBody>
          <a:bodyPr/>
          <a:lstStyle/>
          <a:p>
            <a:fld id="{E194B540-2B6E-49A9-8BF4-D78076C8E90A}" type="slidenum">
              <a:rPr lang="en-US" smtClean="0"/>
              <a:pPr/>
              <a:t>25</a:t>
            </a:fld>
            <a:endParaRPr lang="en-US" dirty="0"/>
          </a:p>
        </p:txBody>
      </p:sp>
      <p:sp>
        <p:nvSpPr>
          <p:cNvPr id="3" name="Text Placeholder 2">
            <a:extLst>
              <a:ext uri="{FF2B5EF4-FFF2-40B4-BE49-F238E27FC236}">
                <a16:creationId xmlns:a16="http://schemas.microsoft.com/office/drawing/2014/main" id="{F4B94421-7614-0B6A-C156-799B7B47870B}"/>
              </a:ext>
            </a:extLst>
          </p:cNvPr>
          <p:cNvSpPr>
            <a:spLocks noGrp="1"/>
          </p:cNvSpPr>
          <p:nvPr>
            <p:ph type="body" sz="quarter" idx="12"/>
          </p:nvPr>
        </p:nvSpPr>
        <p:spPr/>
        <p:txBody>
          <a:bodyPr/>
          <a:lstStyle/>
          <a:p>
            <a:r>
              <a:rPr lang="en-US"/>
              <a:t>524867-01 Hospitality Industry 401(k) Plan</a:t>
            </a:r>
          </a:p>
        </p:txBody>
      </p:sp>
      <p:sp>
        <p:nvSpPr>
          <p:cNvPr id="4" name="Text Placeholder 3">
            <a:extLst>
              <a:ext uri="{FF2B5EF4-FFF2-40B4-BE49-F238E27FC236}">
                <a16:creationId xmlns:a16="http://schemas.microsoft.com/office/drawing/2014/main" id="{0968C896-AC81-D54B-2F97-707C2EBB0565}"/>
              </a:ext>
            </a:extLst>
          </p:cNvPr>
          <p:cNvSpPr>
            <a:spLocks noGrp="1"/>
          </p:cNvSpPr>
          <p:nvPr>
            <p:ph type="body" sz="quarter" idx="13"/>
          </p:nvPr>
        </p:nvSpPr>
        <p:spPr/>
        <p:txBody>
          <a:bodyPr/>
          <a:lstStyle/>
          <a:p>
            <a:r>
              <a:rPr lang="en-US"/>
              <a:t>As of 12/31/2024</a:t>
            </a:r>
          </a:p>
        </p:txBody>
      </p:sp>
      <p:pic>
        <p:nvPicPr>
          <p:cNvPr id="6" name="Picture 5_Viz">
            <a:extLst>
              <a:ext uri="{FF2B5EF4-FFF2-40B4-BE49-F238E27FC236}">
                <a16:creationId xmlns:a16="http://schemas.microsoft.com/office/drawing/2014/main" id="{2B739821-CDED-9CA4-01AB-E374BDA0D3B5}"/>
              </a:ext>
            </a:extLst>
          </p:cNvPr>
          <p:cNvPicPr>
            <a:picLocks/>
          </p:cNvPicPr>
          <p:nvPr/>
        </p:nvPicPr>
        <p:blipFill>
          <a:blip r:embed="rId2"/>
          <a:stretch>
            <a:fillRect/>
          </a:stretch>
        </p:blipFill>
        <p:spPr>
          <a:xfrm>
            <a:off x="1371600" y="2654300"/>
            <a:ext cx="21628100" cy="9829800"/>
          </a:xfrm>
          <a:prstGeom prst="rect">
            <a:avLst/>
          </a:prstGeom>
        </p:spPr>
      </p:pic>
    </p:spTree>
    <p:extLst>
      <p:ext uri="{BB962C8B-B14F-4D97-AF65-F5344CB8AC3E}">
        <p14:creationId xmlns:p14="http://schemas.microsoft.com/office/powerpoint/2010/main" val="3244195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00F73E-5343-3147-372F-3D5C9409996C}"/>
              </a:ext>
            </a:extLst>
          </p:cNvPr>
          <p:cNvSpPr>
            <a:spLocks noGrp="1"/>
          </p:cNvSpPr>
          <p:nvPr>
            <p:ph type="sldNum" sz="quarter" idx="10"/>
          </p:nvPr>
        </p:nvSpPr>
        <p:spPr/>
        <p:txBody>
          <a:bodyPr/>
          <a:lstStyle/>
          <a:p>
            <a:pPr defTabSz="1613642">
              <a:defRPr/>
            </a:pPr>
            <a:fld id="{64271540-D4F9-AA4A-A05A-609A9D18762B}" type="slidenum">
              <a:rPr lang="en-US" smtClean="0">
                <a:solidFill>
                  <a:srgbClr val="000000"/>
                </a:solidFill>
              </a:rPr>
              <a:pPr defTabSz="1613642">
                <a:defRPr/>
              </a:pPr>
              <a:t>26</a:t>
            </a:fld>
            <a:endParaRPr lang="en-US" dirty="0">
              <a:solidFill>
                <a:srgbClr val="000000"/>
              </a:solidFill>
            </a:endParaRPr>
          </a:p>
        </p:txBody>
      </p:sp>
    </p:spTree>
    <p:extLst>
      <p:ext uri="{BB962C8B-B14F-4D97-AF65-F5344CB8AC3E}">
        <p14:creationId xmlns:p14="http://schemas.microsoft.com/office/powerpoint/2010/main" val="2002914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29ED7F-4DC2-B0CB-6A12-2EA7428D39AB}"/>
              </a:ext>
            </a:extLst>
          </p:cNvPr>
          <p:cNvSpPr>
            <a:spLocks noGrp="1"/>
          </p:cNvSpPr>
          <p:nvPr>
            <p:ph type="sldNum" sz="quarter" idx="10"/>
          </p:nvPr>
        </p:nvSpPr>
        <p:spPr/>
        <p:txBody>
          <a:bodyPr/>
          <a:lstStyle/>
          <a:p>
            <a:pPr defTabSz="1613642">
              <a:defRPr/>
            </a:pPr>
            <a:fld id="{64271540-D4F9-AA4A-A05A-609A9D18762B}" type="slidenum">
              <a:rPr lang="en-US" smtClean="0">
                <a:solidFill>
                  <a:srgbClr val="000000"/>
                </a:solidFill>
              </a:rPr>
              <a:pPr defTabSz="1613642">
                <a:defRPr/>
              </a:pPr>
              <a:t>27</a:t>
            </a:fld>
            <a:endParaRPr lang="en-US" dirty="0">
              <a:solidFill>
                <a:srgbClr val="000000"/>
              </a:solidFill>
            </a:endParaRPr>
          </a:p>
        </p:txBody>
      </p:sp>
    </p:spTree>
    <p:extLst>
      <p:ext uri="{BB962C8B-B14F-4D97-AF65-F5344CB8AC3E}">
        <p14:creationId xmlns:p14="http://schemas.microsoft.com/office/powerpoint/2010/main" val="1071466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FDAC30-B766-D9C4-4FF6-B6C568A712D0}"/>
              </a:ext>
            </a:extLst>
          </p:cNvPr>
          <p:cNvSpPr>
            <a:spLocks noGrp="1"/>
          </p:cNvSpPr>
          <p:nvPr>
            <p:ph type="sldNum" sz="quarter" idx="10"/>
          </p:nvPr>
        </p:nvSpPr>
        <p:spPr/>
        <p:txBody>
          <a:bodyPr/>
          <a:lstStyle/>
          <a:p>
            <a:pPr defTabSz="1613642">
              <a:defRPr/>
            </a:pPr>
            <a:fld id="{64271540-D4F9-AA4A-A05A-609A9D18762B}" type="slidenum">
              <a:rPr lang="en-US" smtClean="0">
                <a:solidFill>
                  <a:srgbClr val="000000"/>
                </a:solidFill>
              </a:rPr>
              <a:pPr defTabSz="1613642">
                <a:defRPr/>
              </a:pPr>
              <a:t>28</a:t>
            </a:fld>
            <a:endParaRPr lang="en-US" dirty="0">
              <a:solidFill>
                <a:srgbClr val="000000"/>
              </a:solidFill>
            </a:endParaRPr>
          </a:p>
        </p:txBody>
      </p:sp>
    </p:spTree>
    <p:extLst>
      <p:ext uri="{BB962C8B-B14F-4D97-AF65-F5344CB8AC3E}">
        <p14:creationId xmlns:p14="http://schemas.microsoft.com/office/powerpoint/2010/main" val="1410222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DF021E-B5CD-4440-8702-89A441C232D8}"/>
              </a:ext>
            </a:extLst>
          </p:cNvPr>
          <p:cNvSpPr>
            <a:spLocks noGrp="1"/>
          </p:cNvSpPr>
          <p:nvPr>
            <p:ph type="sldNum" sz="quarter" idx="10"/>
          </p:nvPr>
        </p:nvSpPr>
        <p:spPr/>
        <p:txBody>
          <a:bodyPr/>
          <a:lstStyle/>
          <a:p>
            <a:pPr defTabSz="1613642">
              <a:defRPr/>
            </a:pPr>
            <a:fld id="{64271540-D4F9-AA4A-A05A-609A9D18762B}" type="slidenum">
              <a:rPr lang="en-US" smtClean="0">
                <a:solidFill>
                  <a:srgbClr val="000000"/>
                </a:solidFill>
              </a:rPr>
              <a:pPr defTabSz="1613642">
                <a:defRPr/>
              </a:pPr>
              <a:t>29</a:t>
            </a:fld>
            <a:endParaRPr lang="en-US" dirty="0">
              <a:solidFill>
                <a:srgbClr val="000000"/>
              </a:solidFill>
            </a:endParaRPr>
          </a:p>
        </p:txBody>
      </p:sp>
    </p:spTree>
    <p:extLst>
      <p:ext uri="{BB962C8B-B14F-4D97-AF65-F5344CB8AC3E}">
        <p14:creationId xmlns:p14="http://schemas.microsoft.com/office/powerpoint/2010/main" val="719391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F0B391-07DB-AAEA-22E2-D78D7DE07026}"/>
              </a:ext>
            </a:extLst>
          </p:cNvPr>
          <p:cNvSpPr>
            <a:spLocks noGrp="1"/>
          </p:cNvSpPr>
          <p:nvPr>
            <p:ph type="sldNum" sz="quarter" idx="10"/>
          </p:nvPr>
        </p:nvSpPr>
        <p:spPr/>
        <p:txBody>
          <a:bodyPr/>
          <a:lstStyle/>
          <a:p>
            <a:pPr defTabSz="1613642">
              <a:defRPr/>
            </a:pPr>
            <a:fld id="{64271540-D4F9-AA4A-A05A-609A9D18762B}" type="slidenum">
              <a:rPr lang="en-US" smtClean="0">
                <a:solidFill>
                  <a:srgbClr val="000000"/>
                </a:solidFill>
              </a:rPr>
              <a:pPr defTabSz="1613642">
                <a:defRPr/>
              </a:pPr>
              <a:t>30</a:t>
            </a:fld>
            <a:endParaRPr lang="en-US" dirty="0">
              <a:solidFill>
                <a:srgbClr val="000000"/>
              </a:solidFill>
            </a:endParaRPr>
          </a:p>
        </p:txBody>
      </p:sp>
    </p:spTree>
    <p:extLst>
      <p:ext uri="{BB962C8B-B14F-4D97-AF65-F5344CB8AC3E}">
        <p14:creationId xmlns:p14="http://schemas.microsoft.com/office/powerpoint/2010/main" val="3374980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B5DE39-C74B-70B8-F34E-CB8B1E0B79B8}"/>
              </a:ext>
            </a:extLst>
          </p:cNvPr>
          <p:cNvSpPr>
            <a:spLocks noGrp="1"/>
          </p:cNvSpPr>
          <p:nvPr>
            <p:ph type="sldNum" sz="quarter" idx="10"/>
          </p:nvPr>
        </p:nvSpPr>
        <p:spPr/>
        <p:txBody>
          <a:bodyPr/>
          <a:lstStyle/>
          <a:p>
            <a:pPr defTabSz="1613642">
              <a:defRPr/>
            </a:pPr>
            <a:fld id="{64271540-D4F9-AA4A-A05A-609A9D18762B}" type="slidenum">
              <a:rPr lang="en-US" smtClean="0">
                <a:solidFill>
                  <a:srgbClr val="000000"/>
                </a:solidFill>
              </a:rPr>
              <a:pPr defTabSz="1613642">
                <a:defRPr/>
              </a:pPr>
              <a:t>31</a:t>
            </a:fld>
            <a:endParaRPr lang="en-US" dirty="0">
              <a:solidFill>
                <a:srgbClr val="000000"/>
              </a:solidFill>
            </a:endParaRPr>
          </a:p>
        </p:txBody>
      </p:sp>
    </p:spTree>
    <p:extLst>
      <p:ext uri="{BB962C8B-B14F-4D97-AF65-F5344CB8AC3E}">
        <p14:creationId xmlns:p14="http://schemas.microsoft.com/office/powerpoint/2010/main" val="3807434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45426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155997"/>
      </p:ext>
    </p:extLst>
  </p:cSld>
  <p:clrMapOvr>
    <a:masterClrMapping/>
  </p:clrMapOvr>
</p:sld>
</file>

<file path=ppt/theme/theme1.xml><?xml version="1.0" encoding="utf-8"?>
<a:theme xmlns:a="http://schemas.openxmlformats.org/drawingml/2006/main" name="4_Office Theme">
  <a:themeElements>
    <a:clrScheme name="Empwor Retirement">
      <a:dk1>
        <a:srgbClr val="002157"/>
      </a:dk1>
      <a:lt1>
        <a:srgbClr val="FFFFFF"/>
      </a:lt1>
      <a:dk2>
        <a:srgbClr val="004185"/>
      </a:dk2>
      <a:lt2>
        <a:srgbClr val="8CA0AA"/>
      </a:lt2>
      <a:accent1>
        <a:srgbClr val="3A9DC5"/>
      </a:accent1>
      <a:accent2>
        <a:srgbClr val="DB1830"/>
      </a:accent2>
      <a:accent3>
        <a:srgbClr val="874999"/>
      </a:accent3>
      <a:accent4>
        <a:srgbClr val="E75081"/>
      </a:accent4>
      <a:accent5>
        <a:srgbClr val="F6BF16"/>
      </a:accent5>
      <a:accent6>
        <a:srgbClr val="6CA043"/>
      </a:accent6>
      <a:hlink>
        <a:srgbClr val="3A9DC5"/>
      </a:hlink>
      <a:folHlink>
        <a:srgbClr val="002157"/>
      </a:folHlink>
    </a:clrScheme>
    <a:fontScheme name="Empower">
      <a:majorFont>
        <a:latin typeface="Merriweather"/>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8  -  Compatibility Mode" id="{FC2DD912-0317-F84D-8EF2-E3FED90189FD}" vid="{C322D205-D2D6-5C44-AEF5-5B7F6AE6949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mpwor Retirement">
    <a:dk1>
      <a:srgbClr val="002157"/>
    </a:dk1>
    <a:lt1>
      <a:srgbClr val="FFFFFF"/>
    </a:lt1>
    <a:dk2>
      <a:srgbClr val="004185"/>
    </a:dk2>
    <a:lt2>
      <a:srgbClr val="8CA0AA"/>
    </a:lt2>
    <a:accent1>
      <a:srgbClr val="3A9DC5"/>
    </a:accent1>
    <a:accent2>
      <a:srgbClr val="DB1830"/>
    </a:accent2>
    <a:accent3>
      <a:srgbClr val="874999"/>
    </a:accent3>
    <a:accent4>
      <a:srgbClr val="E75081"/>
    </a:accent4>
    <a:accent5>
      <a:srgbClr val="F6BF16"/>
    </a:accent5>
    <a:accent6>
      <a:srgbClr val="6CA043"/>
    </a:accent6>
    <a:hlink>
      <a:srgbClr val="3A9DC5"/>
    </a:hlink>
    <a:folHlink>
      <a:srgbClr val="002157"/>
    </a:folHlink>
  </a:clrScheme>
  <a:fontScheme name="Empower">
    <a:majorFont>
      <a:latin typeface="Merriweather"/>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7d28109f-bdfa-4933-9383-6b4687428191">HHV6ST6HUM6S-578368034-188</_dlc_DocId>
    <_dlc_DocIdUrl xmlns="7d28109f-bdfa-4933-9383-6b4687428191">
      <Url>https://801115002.sharepoint.com/sites/ProductAAGGoToMarket/_layouts/15/DocIdRedir.aspx?ID=HHV6ST6HUM6S-578368034-188</Url>
      <Description>HHV6ST6HUM6S-578368034-188</Description>
    </_dlc_DocIdUrl>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34E49343CCC9FB47B7065A350E8445F8" ma:contentTypeVersion="9" ma:contentTypeDescription="Create a new document." ma:contentTypeScope="" ma:versionID="ee593351151d1d528a2c7142a88ad1eb">
  <xsd:schema xmlns:xsd="http://www.w3.org/2001/XMLSchema" xmlns:xs="http://www.w3.org/2001/XMLSchema" xmlns:p="http://schemas.microsoft.com/office/2006/metadata/properties" xmlns:ns2="d13b7a5f-a469-417c-84c2-11de264c0290" xmlns:ns3="7d28109f-bdfa-4933-9383-6b4687428191" targetNamespace="http://schemas.microsoft.com/office/2006/metadata/properties" ma:root="true" ma:fieldsID="5ee0cab487184013e52288f71c550068" ns2:_="" ns3:_="">
    <xsd:import namespace="d13b7a5f-a469-417c-84c2-11de264c0290"/>
    <xsd:import namespace="7d28109f-bdfa-4933-9383-6b468742819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3b7a5f-a469-417c-84c2-11de264c02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28109f-bdfa-4933-9383-6b468742819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_dlc_DocId" ma:index="14" nillable="true" ma:displayName="Document ID Value" ma:description="The value of the document ID assigned to this item." ma:indexed="true" ma:internalName="_dlc_DocId" ma:readOnly="true">
      <xsd:simpleType>
        <xsd:restriction base="dms:Text"/>
      </xsd:simpleType>
    </xsd:element>
    <xsd:element name="_dlc_DocIdUrl" ma:index="15"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6"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039017-7DAB-4002-9002-BA9E0DBB0E7C}">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7d28109f-bdfa-4933-9383-6b4687428191"/>
    <ds:schemaRef ds:uri="d13b7a5f-a469-417c-84c2-11de264c0290"/>
    <ds:schemaRef ds:uri="http://www.w3.org/XML/1998/namespace"/>
    <ds:schemaRef ds:uri="http://purl.org/dc/dcmitype/"/>
  </ds:schemaRefs>
</ds:datastoreItem>
</file>

<file path=customXml/itemProps2.xml><?xml version="1.0" encoding="utf-8"?>
<ds:datastoreItem xmlns:ds="http://schemas.openxmlformats.org/officeDocument/2006/customXml" ds:itemID="{E6F8E834-A552-47DB-B87A-CFA00B3E8ACA}">
  <ds:schemaRefs>
    <ds:schemaRef ds:uri="http://schemas.microsoft.com/sharepoint/events"/>
  </ds:schemaRefs>
</ds:datastoreItem>
</file>

<file path=customXml/itemProps3.xml><?xml version="1.0" encoding="utf-8"?>
<ds:datastoreItem xmlns:ds="http://schemas.openxmlformats.org/officeDocument/2006/customXml" ds:itemID="{4D48F5C2-6E78-4EB4-ABDA-F10CE3823D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3b7a5f-a469-417c-84c2-11de264c0290"/>
    <ds:schemaRef ds:uri="7d28109f-bdfa-4933-9383-6b46874281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C15D3AD0-839F-4088-97C8-931F7B051D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78587</TotalTime>
  <Words>285</Words>
  <Application>Microsoft Office PowerPoint</Application>
  <PresentationFormat>Custom</PresentationFormat>
  <Paragraphs>76</Paragraphs>
  <Slides>33</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33</vt:i4>
      </vt:variant>
    </vt:vector>
  </HeadingPairs>
  <TitlesOfParts>
    <vt:vector size="45" baseType="lpstr">
      <vt:lpstr>Arial</vt:lpstr>
      <vt:lpstr>Arial Narrow</vt:lpstr>
      <vt:lpstr>Gotham C2 Text</vt:lpstr>
      <vt:lpstr>Lato Light</vt:lpstr>
      <vt:lpstr>Open Sans</vt:lpstr>
      <vt:lpstr>Open Sans ExtraBold</vt:lpstr>
      <vt:lpstr>Open Sans ExtraBold</vt:lpstr>
      <vt:lpstr>Open Sans Medium</vt:lpstr>
      <vt:lpstr>Open Sans SemiBold</vt:lpstr>
      <vt:lpstr>Segoe UI</vt:lpstr>
      <vt:lpstr>System Font Regular</vt:lpstr>
      <vt:lpstr>4_Office Theme</vt:lpstr>
      <vt:lpstr>Hospitality Industry 401(k)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Empower Retirement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Performance Insights</dc:title>
  <dc:creator>Tom Nobrega</dc:creator>
  <cp:lastModifiedBy>Stahl, William</cp:lastModifiedBy>
  <cp:revision>1853</cp:revision>
  <cp:lastPrinted>2015-09-22T18:31:47Z</cp:lastPrinted>
  <dcterms:created xsi:type="dcterms:W3CDTF">2014-10-17T19:55:09Z</dcterms:created>
  <dcterms:modified xsi:type="dcterms:W3CDTF">2025-01-14T14:22:02Z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0x01010034E49343CCC9FB47B7065A350E8445F8</vt:lpwstr>
  </property>
  <property fmtid="{D5CDD505-2E9C-101B-9397-08002B2CF9AE}" pid="3" name="_dlc_DocIdItemGuid">
    <vt:lpwstr>c2d2382d-bd5f-412a-a1b1-241f2d5e3ef7</vt:lpwstr>
  </property>
</Properties>
</file>